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60" r:id="rId5"/>
    <p:sldMasterId id="2147483677" r:id="rId6"/>
  </p:sldMasterIdLst>
  <p:notesMasterIdLst>
    <p:notesMasterId r:id="rId20"/>
  </p:notesMasterIdLst>
  <p:sldIdLst>
    <p:sldId id="261" r:id="rId7"/>
    <p:sldId id="264" r:id="rId8"/>
    <p:sldId id="268" r:id="rId9"/>
    <p:sldId id="267" r:id="rId10"/>
    <p:sldId id="271" r:id="rId11"/>
    <p:sldId id="265" r:id="rId12"/>
    <p:sldId id="269" r:id="rId13"/>
    <p:sldId id="270" r:id="rId14"/>
    <p:sldId id="257" r:id="rId15"/>
    <p:sldId id="260" r:id="rId16"/>
    <p:sldId id="259"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960C72B-3688-405D-AD2D-B442E5653EFF}">
          <p14:sldIdLst>
            <p14:sldId id="261"/>
            <p14:sldId id="264"/>
            <p14:sldId id="268"/>
            <p14:sldId id="267"/>
            <p14:sldId id="271"/>
            <p14:sldId id="265"/>
            <p14:sldId id="269"/>
            <p14:sldId id="270"/>
            <p14:sldId id="257"/>
            <p14:sldId id="260"/>
            <p14:sldId id="259"/>
            <p14:sldId id="272"/>
            <p14:sldId id="273"/>
          </p14:sldIdLst>
        </p14:section>
        <p14:section name="Untitled Section" id="{8849DA07-9064-4A06-8BCB-32E1CF9C5CA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7546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5" autoAdjust="0"/>
    <p:restoredTop sz="95481" autoAdjust="0"/>
  </p:normalViewPr>
  <p:slideViewPr>
    <p:cSldViewPr snapToGrid="0">
      <p:cViewPr varScale="1">
        <p:scale>
          <a:sx n="85" d="100"/>
          <a:sy n="85" d="100"/>
        </p:scale>
        <p:origin x="48"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sley Wood" userId="5512fa6e-3ed6-4cb2-b673-2cb5ab02670a" providerId="ADAL" clId="{889F0A3C-6252-4DEB-820B-C85C77C031EF}"/>
    <pc:docChg chg="addSld modSld addMainMaster modSection">
      <pc:chgData name="Lesley Wood" userId="5512fa6e-3ed6-4cb2-b673-2cb5ab02670a" providerId="ADAL" clId="{889F0A3C-6252-4DEB-820B-C85C77C031EF}" dt="2022-06-22T15:12:29.002" v="3"/>
      <pc:docMkLst>
        <pc:docMk/>
      </pc:docMkLst>
      <pc:sldChg chg="add">
        <pc:chgData name="Lesley Wood" userId="5512fa6e-3ed6-4cb2-b673-2cb5ab02670a" providerId="ADAL" clId="{889F0A3C-6252-4DEB-820B-C85C77C031EF}" dt="2022-06-22T15:12:27.228" v="1"/>
        <pc:sldMkLst>
          <pc:docMk/>
          <pc:sldMk cId="2160481220" sldId="272"/>
        </pc:sldMkLst>
      </pc:sldChg>
      <pc:sldChg chg="add">
        <pc:chgData name="Lesley Wood" userId="5512fa6e-3ed6-4cb2-b673-2cb5ab02670a" providerId="ADAL" clId="{889F0A3C-6252-4DEB-820B-C85C77C031EF}" dt="2022-06-22T15:12:29.002" v="3"/>
        <pc:sldMkLst>
          <pc:docMk/>
          <pc:sldMk cId="3967127972" sldId="273"/>
        </pc:sldMkLst>
      </pc:sldChg>
      <pc:sldMasterChg chg="add addSldLayout">
        <pc:chgData name="Lesley Wood" userId="5512fa6e-3ed6-4cb2-b673-2cb5ab02670a" providerId="ADAL" clId="{889F0A3C-6252-4DEB-820B-C85C77C031EF}" dt="2022-06-22T15:12:27.228" v="0" actId="27028"/>
        <pc:sldMasterMkLst>
          <pc:docMk/>
          <pc:sldMasterMk cId="396306176" sldId="2147483677"/>
        </pc:sldMasterMkLst>
        <pc:sldLayoutChg chg="add">
          <pc:chgData name="Lesley Wood" userId="5512fa6e-3ed6-4cb2-b673-2cb5ab02670a" providerId="ADAL" clId="{889F0A3C-6252-4DEB-820B-C85C77C031EF}" dt="2022-06-22T15:12:27.228" v="0" actId="27028"/>
          <pc:sldLayoutMkLst>
            <pc:docMk/>
            <pc:sldMasterMk cId="396306176" sldId="2147483677"/>
            <pc:sldLayoutMk cId="993240857" sldId="2147483678"/>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677A61-DFBD-472E-9456-12F42268DAED}" type="datetimeFigureOut">
              <a:rPr lang="en-GB" smtClean="0"/>
              <a:t>22/06/2022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C9D90F-C000-4096-8595-F949B719DC5D}" type="slidenum">
              <a:rPr lang="en-GB" smtClean="0"/>
              <a:t>‹#›</a:t>
            </a:fld>
            <a:endParaRPr lang="en-GB"/>
          </a:p>
        </p:txBody>
      </p:sp>
    </p:spTree>
    <p:extLst>
      <p:ext uri="{BB962C8B-B14F-4D97-AF65-F5344CB8AC3E}">
        <p14:creationId xmlns:p14="http://schemas.microsoft.com/office/powerpoint/2010/main" val="4257698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GB" dirty="0"/>
              <a:t>At the beginning of the campaign and throughout the 18 months to December 2017</a:t>
            </a:r>
            <a:r>
              <a:rPr lang="en-GB" baseline="0" dirty="0"/>
              <a:t>  we kept  key stakeholders informed of campaign progress</a:t>
            </a:r>
          </a:p>
          <a:p>
            <a:r>
              <a:rPr lang="en-GB" baseline="0" dirty="0"/>
              <a:t>Lists  are on SP   http://intranet/PERC/employmentrelations/caringforyou/Pages/Caring%20for%20You%20Campaign.aspx </a:t>
            </a:r>
          </a:p>
          <a:p>
            <a:r>
              <a:rPr lang="en-GB" baseline="0" dirty="0"/>
              <a:t>Lists of who we talked to</a:t>
            </a:r>
          </a:p>
          <a:p>
            <a:r>
              <a:rPr lang="en-GB" baseline="0" dirty="0"/>
              <a:t>Campaign progress and  lists of those who have signed up to the campaign</a:t>
            </a:r>
          </a:p>
          <a:p>
            <a:r>
              <a:rPr lang="en-GB" baseline="0" dirty="0"/>
              <a:t>Information on pedometer challenge and other campaign activity </a:t>
            </a:r>
            <a:endParaRPr lang="en-GB" dirty="0"/>
          </a:p>
        </p:txBody>
      </p:sp>
      <p:sp>
        <p:nvSpPr>
          <p:cNvPr id="4" name="Slide Number Placeholder 3"/>
          <p:cNvSpPr>
            <a:spLocks noGrp="1"/>
          </p:cNvSpPr>
          <p:nvPr>
            <p:ph type="sldNum" sz="quarter" idx="10"/>
          </p:nvPr>
        </p:nvSpPr>
        <p:spPr/>
        <p:txBody>
          <a:bodyPr/>
          <a:lstStyle/>
          <a:p>
            <a:fld id="{5E3801CD-FE76-8045-AC4D-708E49E4621C}" type="slidenum">
              <a:rPr lang="en-GB" smtClean="0"/>
              <a:t>5</a:t>
            </a:fld>
            <a:endParaRPr lang="en-GB" dirty="0"/>
          </a:p>
        </p:txBody>
      </p:sp>
    </p:spTree>
    <p:extLst>
      <p:ext uri="{BB962C8B-B14F-4D97-AF65-F5344CB8AC3E}">
        <p14:creationId xmlns:p14="http://schemas.microsoft.com/office/powerpoint/2010/main" val="3281493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140033"/>
                </a:solidFill>
                <a:effectLst/>
                <a:latin typeface="Reader Pro"/>
              </a:rPr>
              <a:t>The RCM is calling for employers to sign the new Caring for You charter, with fresh commitments on health, safety and wellbeing as well as rejuvenating its working relationship with RCM activists and branches. The charter commitments are strategies that the employer should be applying as part of the employment contract and in compliance with Health and Safety Legislation, Nursing and Midwifery Council (NMC) Standards for Midwifery and Education.</a:t>
            </a:r>
            <a:endParaRPr lang="en-GB" dirty="0"/>
          </a:p>
          <a:p>
            <a:endParaRPr lang="en-GB" dirty="0"/>
          </a:p>
        </p:txBody>
      </p:sp>
      <p:sp>
        <p:nvSpPr>
          <p:cNvPr id="4" name="Slide Number Placeholder 3"/>
          <p:cNvSpPr>
            <a:spLocks noGrp="1"/>
          </p:cNvSpPr>
          <p:nvPr>
            <p:ph type="sldNum" sz="quarter" idx="5"/>
          </p:nvPr>
        </p:nvSpPr>
        <p:spPr/>
        <p:txBody>
          <a:bodyPr/>
          <a:lstStyle/>
          <a:p>
            <a:fld id="{0DC9D90F-C000-4096-8595-F949B719DC5D}" type="slidenum">
              <a:rPr lang="en-GB" smtClean="0"/>
              <a:t>8</a:t>
            </a:fld>
            <a:endParaRPr lang="en-GB"/>
          </a:p>
        </p:txBody>
      </p:sp>
    </p:spTree>
    <p:extLst>
      <p:ext uri="{BB962C8B-B14F-4D97-AF65-F5344CB8AC3E}">
        <p14:creationId xmlns:p14="http://schemas.microsoft.com/office/powerpoint/2010/main" val="2007984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Emphasis that this is a commitment to work between the employer and the whole of the RCM branch – not just the H&amp;S rep – all branch to share and work as a team including the members. So although preferably the H&amp;s rep - any of the Branch officials can sign the Charter.</a:t>
            </a:r>
          </a:p>
          <a:p>
            <a:r>
              <a:rPr lang="en-GB" dirty="0"/>
              <a:t>H&amp;S reps are encouraged to present this to the Trust Safety meetings so that the Safety committees are considering all of the issues under H&amp;S.</a:t>
            </a:r>
          </a:p>
          <a:p>
            <a:r>
              <a:rPr lang="en-GB" dirty="0"/>
              <a:t>Involve HR .</a:t>
            </a:r>
          </a:p>
          <a:p>
            <a:endParaRPr lang="en-GB" dirty="0"/>
          </a:p>
        </p:txBody>
      </p:sp>
      <p:sp>
        <p:nvSpPr>
          <p:cNvPr id="4" name="Slide Number Placeholder 3"/>
          <p:cNvSpPr>
            <a:spLocks noGrp="1"/>
          </p:cNvSpPr>
          <p:nvPr>
            <p:ph type="sldNum" sz="quarter" idx="5"/>
          </p:nvPr>
        </p:nvSpPr>
        <p:spPr/>
        <p:txBody>
          <a:bodyPr/>
          <a:lstStyle/>
          <a:p>
            <a:fld id="{0DC9D90F-C000-4096-8595-F949B719DC5D}" type="slidenum">
              <a:rPr lang="en-GB" smtClean="0"/>
              <a:t>9</a:t>
            </a:fld>
            <a:endParaRPr lang="en-GB"/>
          </a:p>
        </p:txBody>
      </p:sp>
    </p:spTree>
    <p:extLst>
      <p:ext uri="{BB962C8B-B14F-4D97-AF65-F5344CB8AC3E}">
        <p14:creationId xmlns:p14="http://schemas.microsoft.com/office/powerpoint/2010/main" val="2776310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06D76D-26C1-7849-83A7-877757F8A927}" type="datetimeFigureOut">
              <a:rPr lang="en-US" smtClean="0"/>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6803D-388B-EB4B-A550-2641E0990F60}" type="slidenum">
              <a:rPr lang="en-US" smtClean="0"/>
              <a:t>‹#›</a:t>
            </a:fld>
            <a:endParaRPr lang="en-US" dirty="0"/>
          </a:p>
        </p:txBody>
      </p:sp>
    </p:spTree>
    <p:extLst>
      <p:ext uri="{BB962C8B-B14F-4D97-AF65-F5344CB8AC3E}">
        <p14:creationId xmlns:p14="http://schemas.microsoft.com/office/powerpoint/2010/main" val="2831724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06D76D-26C1-7849-83A7-877757F8A927}" type="datetimeFigureOut">
              <a:rPr lang="en-US" smtClean="0"/>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6803D-388B-EB4B-A550-2641E0990F60}" type="slidenum">
              <a:rPr lang="en-US" smtClean="0"/>
              <a:t>‹#›</a:t>
            </a:fld>
            <a:endParaRPr lang="en-US" dirty="0"/>
          </a:p>
        </p:txBody>
      </p:sp>
    </p:spTree>
    <p:extLst>
      <p:ext uri="{BB962C8B-B14F-4D97-AF65-F5344CB8AC3E}">
        <p14:creationId xmlns:p14="http://schemas.microsoft.com/office/powerpoint/2010/main" val="993240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tandard 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B868C676-D4AE-CA4A-B429-CAB3D1CACA53}" type="slidenum">
              <a:rPr lang="en-US" smtClean="0"/>
              <a:pPr/>
              <a:t>‹#›</a:t>
            </a:fld>
            <a:endParaRPr lang="en-US" dirty="0"/>
          </a:p>
        </p:txBody>
      </p:sp>
      <p:sp>
        <p:nvSpPr>
          <p:cNvPr id="12" name="Rectangle 11"/>
          <p:cNvSpPr/>
          <p:nvPr userDrawn="1"/>
        </p:nvSpPr>
        <p:spPr>
          <a:xfrm>
            <a:off x="2" y="0"/>
            <a:ext cx="11582399" cy="879128"/>
          </a:xfrm>
          <a:prstGeom prst="rect">
            <a:avLst/>
          </a:prstGeom>
          <a:solidFill>
            <a:srgbClr val="154C9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7" name="Rectangle 6"/>
          <p:cNvSpPr/>
          <p:nvPr userDrawn="1"/>
        </p:nvSpPr>
        <p:spPr>
          <a:xfrm>
            <a:off x="11531600" y="0"/>
            <a:ext cx="660400" cy="879128"/>
          </a:xfrm>
          <a:prstGeom prst="rect">
            <a:avLst/>
          </a:prstGeom>
          <a:solidFill>
            <a:srgbClr val="00AE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cxnSp>
        <p:nvCxnSpPr>
          <p:cNvPr id="9" name="Straight Connector 8"/>
          <p:cNvCxnSpPr/>
          <p:nvPr userDrawn="1"/>
        </p:nvCxnSpPr>
        <p:spPr>
          <a:xfrm flipV="1">
            <a:off x="609600" y="6525345"/>
            <a:ext cx="10972800" cy="13569"/>
          </a:xfrm>
          <a:prstGeom prst="line">
            <a:avLst/>
          </a:prstGeom>
          <a:ln w="9525" cap="flat" cmpd="sng" algn="ctr">
            <a:solidFill>
              <a:srgbClr val="00AEEF"/>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userDrawn="1"/>
        </p:nvSpPr>
        <p:spPr>
          <a:xfrm>
            <a:off x="8656127" y="6580999"/>
            <a:ext cx="3048000" cy="194925"/>
          </a:xfrm>
          <a:prstGeom prst="rect">
            <a:avLst/>
          </a:prstGeom>
          <a:noFill/>
        </p:spPr>
        <p:txBody>
          <a:bodyPr wrap="square" rtlCol="0">
            <a:spAutoFit/>
          </a:bodyPr>
          <a:lstStyle/>
          <a:p>
            <a:pPr algn="r"/>
            <a:r>
              <a:rPr lang="en-US" sz="1000" baseline="30000" dirty="0">
                <a:solidFill>
                  <a:srgbClr val="00AEEF"/>
                </a:solidFill>
                <a:latin typeface="+mn-lt"/>
                <a:cs typeface="Calibri"/>
              </a:rPr>
              <a:t>The Royal College of Midwives </a:t>
            </a:r>
            <a:r>
              <a:rPr lang="en-US" sz="1000" baseline="30000" dirty="0">
                <a:solidFill>
                  <a:srgbClr val="004382"/>
                </a:solidFill>
                <a:latin typeface="+mn-lt"/>
                <a:cs typeface="Calibri"/>
              </a:rPr>
              <a:t>| www.rcm.org.uk</a:t>
            </a:r>
          </a:p>
        </p:txBody>
      </p:sp>
      <p:sp>
        <p:nvSpPr>
          <p:cNvPr id="11" name="Slide Number Placeholder 5"/>
          <p:cNvSpPr txBox="1">
            <a:spLocks/>
          </p:cNvSpPr>
          <p:nvPr userDrawn="1"/>
        </p:nvSpPr>
        <p:spPr>
          <a:xfrm>
            <a:off x="11582401" y="260350"/>
            <a:ext cx="609600" cy="527050"/>
          </a:xfrm>
          <a:prstGeom prst="rect">
            <a:avLst/>
          </a:prstGeom>
        </p:spPr>
        <p:txBody>
          <a:bodyPr vert="horz" lIns="91440" tIns="45720" rIns="91440" bIns="45720" rtlCol="0" anchor="ctr"/>
          <a:lstStyle>
            <a:defPPr>
              <a:defRPr lang="en-US"/>
            </a:defPPr>
            <a:lvl1pPr marL="0" algn="ctr" defTabSz="457200" rtl="0" eaLnBrk="1" latinLnBrk="0" hangingPunct="1">
              <a:defRPr sz="3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D9E9B5D-B6CC-1C49-856E-542B1D186D42}" type="slidenum">
              <a:rPr lang="en-US" sz="1700" smtClean="0">
                <a:solidFill>
                  <a:schemeClr val="bg1"/>
                </a:solidFill>
              </a:rPr>
              <a:pPr/>
              <a:t>‹#›</a:t>
            </a:fld>
            <a:endParaRPr lang="en-US" sz="1700" dirty="0">
              <a:solidFill>
                <a:schemeClr val="bg1"/>
              </a:solidFill>
            </a:endParaRPr>
          </a:p>
        </p:txBody>
      </p:sp>
      <p:sp>
        <p:nvSpPr>
          <p:cNvPr id="2" name="Title 1"/>
          <p:cNvSpPr>
            <a:spLocks noGrp="1"/>
          </p:cNvSpPr>
          <p:nvPr>
            <p:ph type="title"/>
          </p:nvPr>
        </p:nvSpPr>
        <p:spPr>
          <a:xfrm>
            <a:off x="609600" y="0"/>
            <a:ext cx="10972800" cy="879128"/>
          </a:xfrm>
          <a:prstGeom prst="rect">
            <a:avLst/>
          </a:prstGeom>
        </p:spPr>
        <p:txBody>
          <a:bodyPr>
            <a:normAutofit/>
          </a:bodyPr>
          <a:lstStyle>
            <a:lvl1pPr algn="l">
              <a:defRPr sz="2800">
                <a:solidFill>
                  <a:schemeClr val="bg1"/>
                </a:solidFill>
              </a:defRPr>
            </a:lvl1pPr>
          </a:lstStyle>
          <a:p>
            <a:r>
              <a:rPr lang="en-GB"/>
              <a:t>Click to edit Master title style</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99F8FB99-3593-6146-BB53-4F0C5F6C564A}" type="datetimeFigureOut">
              <a:rPr lang="en-US" smtClean="0"/>
              <a:pPr/>
              <a:t>6/22/2022</a:t>
            </a:fld>
            <a:endParaRPr lang="en-US"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16" name="Content Placeholder 2"/>
          <p:cNvSpPr>
            <a:spLocks noGrp="1"/>
          </p:cNvSpPr>
          <p:nvPr>
            <p:ph idx="1"/>
          </p:nvPr>
        </p:nvSpPr>
        <p:spPr>
          <a:xfrm>
            <a:off x="609600" y="1260001"/>
            <a:ext cx="10972800" cy="4525963"/>
          </a:xfrm>
          <a:prstGeom prst="rect">
            <a:avLst/>
          </a:prstGeom>
        </p:spPr>
        <p:txBody>
          <a:bodyPr>
            <a:normAutofit/>
          </a:bodyPr>
          <a:lstStyle>
            <a:lvl1pPr>
              <a:defRPr sz="1800" b="0"/>
            </a:lvl1pPr>
            <a:lvl2pPr>
              <a:defRPr sz="1800"/>
            </a:lvl2pPr>
            <a:lvl3pPr>
              <a:defRPr sz="1800"/>
            </a:lvl3pPr>
            <a:lvl4pPr>
              <a:defRPr sz="1800"/>
            </a:lvl4pPr>
            <a:lvl5pPr>
              <a:defRPr sz="18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240498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06D76D-26C1-7849-83A7-877757F8A927}" type="datetimeFigureOut">
              <a:rPr lang="en-US" smtClean="0"/>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6803D-388B-EB4B-A550-2641E0990F60}" type="slidenum">
              <a:rPr lang="en-US" smtClean="0"/>
              <a:t>‹#›</a:t>
            </a:fld>
            <a:endParaRPr lang="en-US" dirty="0"/>
          </a:p>
        </p:txBody>
      </p:sp>
    </p:spTree>
    <p:extLst>
      <p:ext uri="{BB962C8B-B14F-4D97-AF65-F5344CB8AC3E}">
        <p14:creationId xmlns:p14="http://schemas.microsoft.com/office/powerpoint/2010/main" val="993240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06D76D-26C1-7849-83A7-877757F8A927}" type="datetimeFigureOut">
              <a:rPr lang="en-US" smtClean="0"/>
              <a:t>6/22/2022</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6803D-388B-EB4B-A550-2641E0990F60}" type="slidenum">
              <a:rPr lang="en-US" smtClean="0"/>
              <a:t>‹#›</a:t>
            </a:fld>
            <a:endParaRPr lang="en-US" dirty="0"/>
          </a:p>
        </p:txBody>
      </p:sp>
    </p:spTree>
    <p:extLst>
      <p:ext uri="{BB962C8B-B14F-4D97-AF65-F5344CB8AC3E}">
        <p14:creationId xmlns:p14="http://schemas.microsoft.com/office/powerpoint/2010/main" val="396306176"/>
      </p:ext>
    </p:extLst>
  </p:cSld>
  <p:clrMap bg1="lt1" tx1="dk1" bg2="lt2" tx2="dk2" accent1="accent1" accent2="accent2" accent3="accent3" accent4="accent4" accent5="accent5" accent6="accent6" hlink="hlink" folHlink="folHlink"/>
  <p:sldLayoutIdLst>
    <p:sldLayoutId id="2147483675" r:id="rId1"/>
    <p:sldLayoutId id="2147483676"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429987"/>
      </p:ext>
    </p:extLst>
  </p:cSld>
  <p:clrMap bg1="lt1" tx1="dk1" bg2="lt2" tx2="dk2" accent1="accent1" accent2="accent2" accent3="accent3" accent4="accent4" accent5="accent5" accent6="accent6" hlink="hlink" folHlink="folHlink"/>
  <p:sldLayoutIdLst>
    <p:sldLayoutId id="214748366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906D76D-26C1-7849-83A7-877757F8A927}" type="datetimeFigureOut">
              <a:rPr lang="en-US" smtClean="0"/>
              <a:t>6/22/2022</a:t>
            </a:fld>
            <a:endParaRPr lang="en-US" dirty="0"/>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FF6803D-388B-EB4B-A550-2641E0990F60}" type="slidenum">
              <a:rPr lang="en-US" smtClean="0"/>
              <a:t>‹#›</a:t>
            </a:fld>
            <a:endParaRPr lang="en-US" dirty="0"/>
          </a:p>
        </p:txBody>
      </p:sp>
    </p:spTree>
    <p:extLst>
      <p:ext uri="{BB962C8B-B14F-4D97-AF65-F5344CB8AC3E}">
        <p14:creationId xmlns:p14="http://schemas.microsoft.com/office/powerpoint/2010/main" val="396306176"/>
      </p:ext>
    </p:extLst>
  </p:cSld>
  <p:clrMap bg1="lt1" tx1="dk1" bg2="lt2" tx2="dk2" accent1="accent1" accent2="accent2" accent3="accent3" accent4="accent4" accent5="accent5" accent6="accent6" hlink="hlink" folHlink="folHlink"/>
  <p:sldLayoutIdLst>
    <p:sldLayoutId id="2147483678"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4.xml"/><Relationship Id="rId4" Type="http://schemas.openxmlformats.org/officeDocument/2006/relationships/image" Target="../media/image4.jpg"/></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67CC4-4133-EA45-B050-CEEFAADE70E6}"/>
              </a:ext>
            </a:extLst>
          </p:cNvPr>
          <p:cNvSpPr>
            <a:spLocks noGrp="1"/>
          </p:cNvSpPr>
          <p:nvPr>
            <p:ph type="ctrTitle"/>
          </p:nvPr>
        </p:nvSpPr>
        <p:spPr>
          <a:xfrm>
            <a:off x="824176" y="3261358"/>
            <a:ext cx="7604357" cy="1311007"/>
          </a:xfrm>
        </p:spPr>
        <p:txBody>
          <a:bodyPr anchor="t">
            <a:normAutofit/>
          </a:bodyPr>
          <a:lstStyle/>
          <a:p>
            <a:pPr algn="l"/>
            <a:r>
              <a:rPr lang="en-US" sz="5400" dirty="0">
                <a:solidFill>
                  <a:schemeClr val="bg1"/>
                </a:solidFill>
                <a:latin typeface="Arial" panose="020B0604020202020204" pitchFamily="34" charset="0"/>
                <a:cs typeface="Arial" panose="020B0604020202020204" pitchFamily="34" charset="0"/>
              </a:rPr>
              <a:t>Caring for You </a:t>
            </a:r>
          </a:p>
        </p:txBody>
      </p:sp>
      <p:sp>
        <p:nvSpPr>
          <p:cNvPr id="4" name="Title 1">
            <a:extLst>
              <a:ext uri="{FF2B5EF4-FFF2-40B4-BE49-F238E27FC236}">
                <a16:creationId xmlns:a16="http://schemas.microsoft.com/office/drawing/2014/main" id="{1CF22CD5-1764-4149-86CE-97B92BCC4C8C}"/>
              </a:ext>
            </a:extLst>
          </p:cNvPr>
          <p:cNvSpPr txBox="1">
            <a:spLocks/>
          </p:cNvSpPr>
          <p:nvPr/>
        </p:nvSpPr>
        <p:spPr>
          <a:xfrm>
            <a:off x="824176" y="4236351"/>
            <a:ext cx="7772400" cy="672028"/>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400" dirty="0">
                <a:solidFill>
                  <a:schemeClr val="bg1"/>
                </a:solidFill>
                <a:latin typeface="Arial" panose="020B0604020202020204" pitchFamily="34" charset="0"/>
                <a:cs typeface="Arial" panose="020B0604020202020204" pitchFamily="34" charset="0"/>
              </a:rPr>
              <a:t>Refresh 2022</a:t>
            </a:r>
          </a:p>
        </p:txBody>
      </p:sp>
    </p:spTree>
    <p:extLst>
      <p:ext uri="{BB962C8B-B14F-4D97-AF65-F5344CB8AC3E}">
        <p14:creationId xmlns:p14="http://schemas.microsoft.com/office/powerpoint/2010/main" val="2742502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3FE92D06-BEA7-ED4A-8EBF-72CA667CDDA8}"/>
              </a:ext>
            </a:extLst>
          </p:cNvPr>
          <p:cNvSpPr txBox="1"/>
          <p:nvPr/>
        </p:nvSpPr>
        <p:spPr>
          <a:xfrm>
            <a:off x="1953658" y="6268599"/>
            <a:ext cx="8466061" cy="307777"/>
          </a:xfrm>
          <a:prstGeom prst="rect">
            <a:avLst/>
          </a:prstGeom>
          <a:noFill/>
          <a:ln>
            <a:noFill/>
          </a:ln>
        </p:spPr>
        <p:txBody>
          <a:bodyPr wrap="square" rtlCol="0">
            <a:spAutoFit/>
          </a:bodyPr>
          <a:lstStyle/>
          <a:p>
            <a:r>
              <a:rPr lang="en-US" sz="1400" b="1" dirty="0">
                <a:solidFill>
                  <a:schemeClr val="accent2"/>
                </a:solidFill>
                <a:latin typeface="Arial" panose="020B0604020202020204" pitchFamily="34" charset="0"/>
                <a:cs typeface="Arial" panose="020B0604020202020204" pitchFamily="34" charset="0"/>
              </a:rPr>
              <a:t>A</a:t>
            </a:r>
          </a:p>
        </p:txBody>
      </p:sp>
      <p:sp>
        <p:nvSpPr>
          <p:cNvPr id="7" name="Title 6">
            <a:extLst>
              <a:ext uri="{FF2B5EF4-FFF2-40B4-BE49-F238E27FC236}">
                <a16:creationId xmlns:a16="http://schemas.microsoft.com/office/drawing/2014/main" id="{D98E2714-8E50-4504-B35A-65EC7C783D16}"/>
              </a:ext>
            </a:extLst>
          </p:cNvPr>
          <p:cNvSpPr>
            <a:spLocks noGrp="1"/>
          </p:cNvSpPr>
          <p:nvPr>
            <p:ph type="title"/>
          </p:nvPr>
        </p:nvSpPr>
        <p:spPr/>
        <p:txBody>
          <a:bodyPr>
            <a:normAutofit/>
          </a:bodyPr>
          <a:lstStyle/>
          <a:p>
            <a:r>
              <a:rPr lang="en-GB" sz="4000" b="1" dirty="0">
                <a:solidFill>
                  <a:schemeClr val="accent6">
                    <a:lumMod val="75000"/>
                  </a:schemeClr>
                </a:solidFill>
                <a:latin typeface="Arial" panose="020B0604020202020204" pitchFamily="34" charset="0"/>
                <a:cs typeface="Arial" panose="020B0604020202020204" pitchFamily="34" charset="0"/>
              </a:rPr>
              <a:t>Caring for You refresh 2022</a:t>
            </a:r>
            <a:br>
              <a:rPr lang="en-GB" sz="4000" b="1" dirty="0">
                <a:solidFill>
                  <a:schemeClr val="accent6">
                    <a:lumMod val="75000"/>
                  </a:schemeClr>
                </a:solidFill>
                <a:latin typeface="Arial" panose="020B0604020202020204" pitchFamily="34" charset="0"/>
                <a:cs typeface="Arial" panose="020B0604020202020204" pitchFamily="34" charset="0"/>
              </a:rPr>
            </a:br>
            <a:r>
              <a:rPr lang="en-GB" sz="2800" b="1" dirty="0">
                <a:solidFill>
                  <a:schemeClr val="accent6">
                    <a:lumMod val="75000"/>
                  </a:schemeClr>
                </a:solidFill>
                <a:latin typeface="Arial" panose="020B0604020202020204" pitchFamily="34" charset="0"/>
                <a:cs typeface="Arial" panose="020B0604020202020204" pitchFamily="34" charset="0"/>
              </a:rPr>
              <a:t>Resources:</a:t>
            </a:r>
          </a:p>
        </p:txBody>
      </p:sp>
      <p:sp>
        <p:nvSpPr>
          <p:cNvPr id="9" name="Content Placeholder 8">
            <a:extLst>
              <a:ext uri="{FF2B5EF4-FFF2-40B4-BE49-F238E27FC236}">
                <a16:creationId xmlns:a16="http://schemas.microsoft.com/office/drawing/2014/main" id="{1A9F422A-A8E8-4962-A0D5-BE034B52260D}"/>
              </a:ext>
            </a:extLst>
          </p:cNvPr>
          <p:cNvSpPr>
            <a:spLocks noGrp="1"/>
          </p:cNvSpPr>
          <p:nvPr>
            <p:ph idx="1"/>
          </p:nvPr>
        </p:nvSpPr>
        <p:spPr/>
        <p:txBody>
          <a:bodyPr>
            <a:normAutofit fontScale="92500" lnSpcReduction="20000"/>
          </a:bodyPr>
          <a:lstStyle/>
          <a:p>
            <a:r>
              <a:rPr lang="en-GB" dirty="0">
                <a:solidFill>
                  <a:schemeClr val="accent1">
                    <a:lumMod val="75000"/>
                  </a:schemeClr>
                </a:solidFill>
                <a:latin typeface="Arial" panose="020B0604020202020204" pitchFamily="34" charset="0"/>
                <a:cs typeface="Arial" panose="020B0604020202020204" pitchFamily="34" charset="0"/>
              </a:rPr>
              <a:t>New charter</a:t>
            </a:r>
          </a:p>
          <a:p>
            <a:r>
              <a:rPr lang="en-GB" dirty="0">
                <a:solidFill>
                  <a:schemeClr val="accent1">
                    <a:lumMod val="75000"/>
                  </a:schemeClr>
                </a:solidFill>
                <a:latin typeface="Arial" panose="020B0604020202020204" pitchFamily="34" charset="0"/>
                <a:cs typeface="Arial" panose="020B0604020202020204" pitchFamily="34" charset="0"/>
              </a:rPr>
              <a:t>Engagement events</a:t>
            </a:r>
          </a:p>
          <a:p>
            <a:r>
              <a:rPr lang="en-GB" dirty="0">
                <a:solidFill>
                  <a:schemeClr val="accent1">
                    <a:lumMod val="75000"/>
                  </a:schemeClr>
                </a:solidFill>
                <a:latin typeface="Arial" panose="020B0604020202020204" pitchFamily="34" charset="0"/>
                <a:cs typeface="Arial" panose="020B0604020202020204" pitchFamily="34" charset="0"/>
              </a:rPr>
              <a:t>Online resources action plans, tool kits, links &amp; signposts</a:t>
            </a:r>
          </a:p>
          <a:p>
            <a:r>
              <a:rPr lang="en-GB" dirty="0">
                <a:solidFill>
                  <a:schemeClr val="accent1">
                    <a:lumMod val="75000"/>
                  </a:schemeClr>
                </a:solidFill>
                <a:latin typeface="Arial" panose="020B0604020202020204" pitchFamily="34" charset="0"/>
                <a:cs typeface="Arial" panose="020B0604020202020204" pitchFamily="34" charset="0"/>
              </a:rPr>
              <a:t>RCM webpage Caring for you hub</a:t>
            </a:r>
          </a:p>
          <a:p>
            <a:r>
              <a:rPr lang="en-GB" dirty="0">
                <a:solidFill>
                  <a:schemeClr val="accent1">
                    <a:lumMod val="75000"/>
                  </a:schemeClr>
                </a:solidFill>
                <a:latin typeface="Arial" panose="020B0604020202020204" pitchFamily="34" charset="0"/>
                <a:cs typeface="Arial" panose="020B0604020202020204" pitchFamily="34" charset="0"/>
              </a:rPr>
              <a:t>Quarterly check in 2-3 Q’s surveys </a:t>
            </a:r>
          </a:p>
          <a:p>
            <a:r>
              <a:rPr lang="en-GB" dirty="0">
                <a:solidFill>
                  <a:schemeClr val="accent1">
                    <a:lumMod val="75000"/>
                  </a:schemeClr>
                </a:solidFill>
                <a:latin typeface="Arial" panose="020B0604020202020204" pitchFamily="34" charset="0"/>
                <a:cs typeface="Arial" panose="020B0604020202020204" pitchFamily="34" charset="0"/>
              </a:rPr>
              <a:t>New EDI publications</a:t>
            </a:r>
          </a:p>
          <a:p>
            <a:r>
              <a:rPr lang="en-GB" dirty="0">
                <a:solidFill>
                  <a:schemeClr val="accent1">
                    <a:lumMod val="75000"/>
                  </a:schemeClr>
                </a:solidFill>
                <a:latin typeface="Arial" panose="020B0604020202020204" pitchFamily="34" charset="0"/>
                <a:cs typeface="Arial" panose="020B0604020202020204" pitchFamily="34" charset="0"/>
              </a:rPr>
              <a:t>Monthly topics</a:t>
            </a:r>
          </a:p>
          <a:p>
            <a:r>
              <a:rPr lang="en-GB" dirty="0">
                <a:solidFill>
                  <a:schemeClr val="accent1">
                    <a:lumMod val="75000"/>
                  </a:schemeClr>
                </a:solidFill>
                <a:latin typeface="Arial" panose="020B0604020202020204" pitchFamily="34" charset="0"/>
                <a:cs typeface="Arial" panose="020B0604020202020204" pitchFamily="34" charset="0"/>
              </a:rPr>
              <a:t>Webinars</a:t>
            </a:r>
          </a:p>
          <a:p>
            <a:r>
              <a:rPr lang="en-GB" dirty="0">
                <a:solidFill>
                  <a:schemeClr val="accent1">
                    <a:lumMod val="75000"/>
                  </a:schemeClr>
                </a:solidFill>
                <a:latin typeface="Arial" panose="020B0604020202020204" pitchFamily="34" charset="0"/>
                <a:cs typeface="Arial" panose="020B0604020202020204" pitchFamily="34" charset="0"/>
              </a:rPr>
              <a:t>Members newsletters</a:t>
            </a:r>
          </a:p>
          <a:p>
            <a:r>
              <a:rPr lang="en-GB" dirty="0">
                <a:solidFill>
                  <a:schemeClr val="accent1">
                    <a:lumMod val="75000"/>
                  </a:schemeClr>
                </a:solidFill>
                <a:latin typeface="Arial" panose="020B0604020202020204" pitchFamily="34" charset="0"/>
                <a:cs typeface="Arial" panose="020B0604020202020204" pitchFamily="34" charset="0"/>
              </a:rPr>
              <a:t>Regular features Midwives magazine</a:t>
            </a:r>
          </a:p>
        </p:txBody>
      </p:sp>
    </p:spTree>
    <p:extLst>
      <p:ext uri="{BB962C8B-B14F-4D97-AF65-F5344CB8AC3E}">
        <p14:creationId xmlns:p14="http://schemas.microsoft.com/office/powerpoint/2010/main" val="3638920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ln>
            <a:noFill/>
          </a:ln>
        </p:spPr>
        <p:txBody>
          <a:bodyPr>
            <a:normAutofit/>
          </a:bodyPr>
          <a:lstStyle/>
          <a:p>
            <a:r>
              <a:rPr lang="en-US" sz="4000" b="1" dirty="0">
                <a:solidFill>
                  <a:schemeClr val="accent6">
                    <a:lumMod val="75000"/>
                  </a:schemeClr>
                </a:solidFill>
                <a:latin typeface="Arial" panose="020B0604020202020204" pitchFamily="34" charset="0"/>
                <a:cs typeface="Arial" panose="020B0604020202020204" pitchFamily="34" charset="0"/>
              </a:rPr>
              <a:t>RCM Caring For You ethos</a:t>
            </a:r>
          </a:p>
        </p:txBody>
      </p:sp>
      <p:sp>
        <p:nvSpPr>
          <p:cNvPr id="10" name="TextBox 9">
            <a:extLst>
              <a:ext uri="{FF2B5EF4-FFF2-40B4-BE49-F238E27FC236}">
                <a16:creationId xmlns:a16="http://schemas.microsoft.com/office/drawing/2014/main" id="{3FE92D06-BEA7-ED4A-8EBF-72CA667CDDA8}"/>
              </a:ext>
            </a:extLst>
          </p:cNvPr>
          <p:cNvSpPr txBox="1"/>
          <p:nvPr/>
        </p:nvSpPr>
        <p:spPr>
          <a:xfrm>
            <a:off x="1953658" y="6268599"/>
            <a:ext cx="330506" cy="307777"/>
          </a:xfrm>
          <a:prstGeom prst="rect">
            <a:avLst/>
          </a:prstGeom>
          <a:noFill/>
          <a:ln>
            <a:noFill/>
          </a:ln>
        </p:spPr>
        <p:txBody>
          <a:bodyPr wrap="square" rtlCol="0">
            <a:spAutoFit/>
          </a:bodyPr>
          <a:lstStyle/>
          <a:p>
            <a:r>
              <a:rPr lang="en-US" sz="1400" b="1" dirty="0">
                <a:solidFill>
                  <a:schemeClr val="accent2"/>
                </a:solidFill>
                <a:latin typeface="Arial" panose="020B0604020202020204" pitchFamily="34" charset="0"/>
                <a:cs typeface="Arial" panose="020B0604020202020204" pitchFamily="34" charset="0"/>
              </a:rPr>
              <a:t>A</a:t>
            </a:r>
          </a:p>
        </p:txBody>
      </p:sp>
      <p:sp>
        <p:nvSpPr>
          <p:cNvPr id="4" name="Content Placeholder 3">
            <a:extLst>
              <a:ext uri="{FF2B5EF4-FFF2-40B4-BE49-F238E27FC236}">
                <a16:creationId xmlns:a16="http://schemas.microsoft.com/office/drawing/2014/main" id="{CF608A2B-3AE2-42E0-A556-0811A7772E90}"/>
              </a:ext>
            </a:extLst>
          </p:cNvPr>
          <p:cNvSpPr>
            <a:spLocks noGrp="1"/>
          </p:cNvSpPr>
          <p:nvPr>
            <p:ph idx="1"/>
          </p:nvPr>
        </p:nvSpPr>
        <p:spPr/>
        <p:txBody>
          <a:bodyPr>
            <a:normAutofit/>
          </a:bodyPr>
          <a:lstStyle/>
          <a:p>
            <a:pPr marL="0" indent="0">
              <a:buNone/>
            </a:pPr>
            <a:endParaRPr lang="en-GB" sz="2800" dirty="0">
              <a:latin typeface="Arial" panose="020B0604020202020204" pitchFamily="34" charset="0"/>
              <a:cs typeface="Arial" panose="020B0604020202020204" pitchFamily="34" charset="0"/>
            </a:endParaRPr>
          </a:p>
          <a:p>
            <a:pPr marL="0" indent="0">
              <a:buNone/>
            </a:pPr>
            <a:r>
              <a:rPr lang="en-GB" sz="2600" dirty="0">
                <a:solidFill>
                  <a:schemeClr val="accent1">
                    <a:lumMod val="75000"/>
                  </a:schemeClr>
                </a:solidFill>
                <a:latin typeface="Arial" panose="020B0604020202020204" pitchFamily="34" charset="0"/>
                <a:cs typeface="Arial" panose="020B0604020202020204" pitchFamily="34" charset="0"/>
              </a:rPr>
              <a:t>A </a:t>
            </a:r>
            <a:r>
              <a:rPr lang="en-GB" sz="2600">
                <a:solidFill>
                  <a:schemeClr val="accent1">
                    <a:lumMod val="75000"/>
                  </a:schemeClr>
                </a:solidFill>
                <a:latin typeface="Arial" panose="020B0604020202020204" pitchFamily="34" charset="0"/>
                <a:cs typeface="Arial" panose="020B0604020202020204" pitchFamily="34" charset="0"/>
              </a:rPr>
              <a:t>Maternity team </a:t>
            </a:r>
            <a:r>
              <a:rPr lang="en-GB" sz="2600" dirty="0">
                <a:solidFill>
                  <a:schemeClr val="accent1">
                    <a:lumMod val="75000"/>
                  </a:schemeClr>
                </a:solidFill>
                <a:latin typeface="Arial" panose="020B0604020202020204" pitchFamily="34" charset="0"/>
                <a:cs typeface="Arial" panose="020B0604020202020204" pitchFamily="34" charset="0"/>
              </a:rPr>
              <a:t>must be  healthy and safe  – safe to care for others.</a:t>
            </a:r>
          </a:p>
          <a:p>
            <a:pPr marL="0" indent="0">
              <a:buNone/>
            </a:pPr>
            <a:endParaRPr lang="en-GB" sz="2600" dirty="0">
              <a:solidFill>
                <a:schemeClr val="accent1">
                  <a:lumMod val="75000"/>
                </a:schemeClr>
              </a:solidFill>
              <a:latin typeface="Arial" panose="020B0604020202020204" pitchFamily="34" charset="0"/>
              <a:cs typeface="Arial" panose="020B0604020202020204" pitchFamily="34" charset="0"/>
            </a:endParaRPr>
          </a:p>
          <a:p>
            <a:pPr marL="0" indent="0">
              <a:buNone/>
            </a:pPr>
            <a:r>
              <a:rPr lang="en-GB" sz="2600" dirty="0">
                <a:solidFill>
                  <a:schemeClr val="accent1">
                    <a:lumMod val="75000"/>
                  </a:schemeClr>
                </a:solidFill>
                <a:latin typeface="Arial" panose="020B0604020202020204" pitchFamily="34" charset="0"/>
                <a:cs typeface="Arial" panose="020B0604020202020204" pitchFamily="34" charset="0"/>
              </a:rPr>
              <a:t>Healthy and well rested midwives, midwifery support workers and students are at the heart of providing safe, high-quality care for women and their families. </a:t>
            </a:r>
          </a:p>
          <a:p>
            <a:pPr marL="0" indent="0">
              <a:buNone/>
            </a:pPr>
            <a:r>
              <a:rPr lang="en-GB" sz="2600" dirty="0">
                <a:solidFill>
                  <a:schemeClr val="accent1">
                    <a:lumMod val="75000"/>
                  </a:schemeClr>
                </a:solidFill>
                <a:latin typeface="Arial" panose="020B0604020202020204" pitchFamily="34" charset="0"/>
                <a:cs typeface="Arial" panose="020B0604020202020204" pitchFamily="34" charset="0"/>
              </a:rPr>
              <a:t>Putting your heart into maternity care starts with caring for you.</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t> </a:t>
            </a:r>
          </a:p>
          <a:p>
            <a:endParaRPr lang="en-GB" dirty="0"/>
          </a:p>
        </p:txBody>
      </p:sp>
    </p:spTree>
    <p:extLst>
      <p:ext uri="{BB962C8B-B14F-4D97-AF65-F5344CB8AC3E}">
        <p14:creationId xmlns:p14="http://schemas.microsoft.com/office/powerpoint/2010/main" val="4224719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xfrm>
            <a:off x="2370763" y="684282"/>
            <a:ext cx="7886700" cy="624370"/>
          </a:xfrm>
          <a:ln>
            <a:noFill/>
          </a:ln>
        </p:spPr>
        <p:txBody>
          <a:bodyPr>
            <a:normAutofit/>
          </a:bodyPr>
          <a:lstStyle/>
          <a:p>
            <a:r>
              <a:rPr lang="en-US" sz="3000" b="1" dirty="0">
                <a:solidFill>
                  <a:schemeClr val="accent6">
                    <a:lumMod val="75000"/>
                  </a:schemeClr>
                </a:solidFill>
                <a:latin typeface="Arial" panose="020B0604020202020204" pitchFamily="34" charset="0"/>
                <a:cs typeface="Arial" panose="020B0604020202020204" pitchFamily="34" charset="0"/>
              </a:rPr>
              <a:t>Caring For You </a:t>
            </a:r>
          </a:p>
        </p:txBody>
      </p:sp>
      <p:sp>
        <p:nvSpPr>
          <p:cNvPr id="10" name="TextBox 9">
            <a:extLst>
              <a:ext uri="{FF2B5EF4-FFF2-40B4-BE49-F238E27FC236}">
                <a16:creationId xmlns:a16="http://schemas.microsoft.com/office/drawing/2014/main" id="{3FE92D06-BEA7-ED4A-8EBF-72CA667CDDA8}"/>
              </a:ext>
            </a:extLst>
          </p:cNvPr>
          <p:cNvSpPr txBox="1"/>
          <p:nvPr/>
        </p:nvSpPr>
        <p:spPr>
          <a:xfrm>
            <a:off x="2028710" y="6296930"/>
            <a:ext cx="247880" cy="253916"/>
          </a:xfrm>
          <a:prstGeom prst="rect">
            <a:avLst/>
          </a:prstGeom>
          <a:noFill/>
          <a:ln>
            <a:noFill/>
          </a:ln>
        </p:spPr>
        <p:txBody>
          <a:bodyPr wrap="square" rtlCol="0">
            <a:spAutoFit/>
          </a:bodyPr>
          <a:lstStyle/>
          <a:p>
            <a:r>
              <a:rPr lang="en-US" sz="1050" b="1" dirty="0">
                <a:solidFill>
                  <a:schemeClr val="accent2"/>
                </a:solidFill>
                <a:latin typeface="Arial" panose="020B0604020202020204" pitchFamily="34" charset="0"/>
                <a:cs typeface="Arial" panose="020B0604020202020204" pitchFamily="34" charset="0"/>
              </a:rPr>
              <a:t>A</a:t>
            </a:r>
          </a:p>
        </p:txBody>
      </p:sp>
      <p:pic>
        <p:nvPicPr>
          <p:cNvPr id="8" name="Picture 7" descr="A picture containing person, wall, indoor&#10;&#10;Description automatically generated">
            <a:extLst>
              <a:ext uri="{FF2B5EF4-FFF2-40B4-BE49-F238E27FC236}">
                <a16:creationId xmlns:a16="http://schemas.microsoft.com/office/drawing/2014/main" id="{66C69482-9622-4EE4-BF1C-F7104F25AB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03464" y="1862506"/>
            <a:ext cx="2638862" cy="3518483"/>
          </a:xfrm>
          <a:prstGeom prst="rect">
            <a:avLst/>
          </a:prstGeom>
          <a:ln>
            <a:noFill/>
          </a:ln>
          <a:effectLst>
            <a:softEdge rad="112500"/>
          </a:effectLst>
        </p:spPr>
      </p:pic>
      <p:pic>
        <p:nvPicPr>
          <p:cNvPr id="11" name="Picture 10" descr="A person holding a baby&#10;&#10;Description automatically generated with low confidence">
            <a:extLst>
              <a:ext uri="{FF2B5EF4-FFF2-40B4-BE49-F238E27FC236}">
                <a16:creationId xmlns:a16="http://schemas.microsoft.com/office/drawing/2014/main" id="{7F249442-12A9-4FB9-924D-55F5081C814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05056" y="1862505"/>
            <a:ext cx="3525534" cy="3518483"/>
          </a:xfrm>
          <a:prstGeom prst="rect">
            <a:avLst/>
          </a:prstGeom>
          <a:ln>
            <a:noFill/>
          </a:ln>
          <a:effectLst>
            <a:softEdge rad="112500"/>
          </a:effectLst>
        </p:spPr>
      </p:pic>
    </p:spTree>
    <p:extLst>
      <p:ext uri="{BB962C8B-B14F-4D97-AF65-F5344CB8AC3E}">
        <p14:creationId xmlns:p14="http://schemas.microsoft.com/office/powerpoint/2010/main" val="2160481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36DD2-083D-49D1-8DC2-BAD203E72DF1}"/>
              </a:ext>
            </a:extLst>
          </p:cNvPr>
          <p:cNvSpPr txBox="1">
            <a:spLocks/>
          </p:cNvSpPr>
          <p:nvPr/>
        </p:nvSpPr>
        <p:spPr>
          <a:xfrm>
            <a:off x="2820624" y="3093100"/>
            <a:ext cx="7167868" cy="504021"/>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800" dirty="0">
                <a:solidFill>
                  <a:schemeClr val="bg1"/>
                </a:solidFill>
                <a:latin typeface="Arial" panose="020B0604020202020204" pitchFamily="34" charset="0"/>
                <a:cs typeface="Arial" panose="020B0604020202020204" pitchFamily="34" charset="0"/>
              </a:rPr>
              <a:t>Thank you for listening – any questions ?</a:t>
            </a:r>
          </a:p>
        </p:txBody>
      </p:sp>
    </p:spTree>
    <p:extLst>
      <p:ext uri="{BB962C8B-B14F-4D97-AF65-F5344CB8AC3E}">
        <p14:creationId xmlns:p14="http://schemas.microsoft.com/office/powerpoint/2010/main" val="3967127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ln>
            <a:noFill/>
          </a:ln>
        </p:spPr>
        <p:txBody>
          <a:bodyPr>
            <a:normAutofit/>
          </a:bodyPr>
          <a:lstStyle/>
          <a:p>
            <a:r>
              <a:rPr lang="en-US" sz="4000" b="1" dirty="0">
                <a:solidFill>
                  <a:schemeClr val="accent6">
                    <a:lumMod val="75000"/>
                  </a:schemeClr>
                </a:solidFill>
                <a:latin typeface="Arial" panose="020B0604020202020204" pitchFamily="34" charset="0"/>
                <a:cs typeface="Arial" panose="020B0604020202020204" pitchFamily="34" charset="0"/>
              </a:rPr>
              <a:t>Background</a:t>
            </a:r>
            <a:endParaRPr lang="en-US" sz="2400" b="1" dirty="0">
              <a:solidFill>
                <a:schemeClr val="accent6">
                  <a:lumMod val="75000"/>
                </a:schemeClr>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3FE92D06-BEA7-ED4A-8EBF-72CA667CDDA8}"/>
              </a:ext>
            </a:extLst>
          </p:cNvPr>
          <p:cNvSpPr txBox="1"/>
          <p:nvPr/>
        </p:nvSpPr>
        <p:spPr>
          <a:xfrm>
            <a:off x="2038437" y="6268599"/>
            <a:ext cx="8441838" cy="307777"/>
          </a:xfrm>
          <a:prstGeom prst="rect">
            <a:avLst/>
          </a:prstGeom>
          <a:noFill/>
          <a:ln>
            <a:noFill/>
          </a:ln>
        </p:spPr>
        <p:txBody>
          <a:bodyPr wrap="square" rtlCol="0">
            <a:spAutoFit/>
          </a:bodyPr>
          <a:lstStyle/>
          <a:p>
            <a:r>
              <a:rPr lang="en-US" sz="1400" b="1" dirty="0">
                <a:solidFill>
                  <a:schemeClr val="accent2"/>
                </a:solidFill>
                <a:latin typeface="Arial" panose="020B0604020202020204" pitchFamily="34" charset="0"/>
                <a:cs typeface="Arial" panose="020B0604020202020204" pitchFamily="34" charset="0"/>
              </a:rPr>
              <a:t>A</a:t>
            </a:r>
          </a:p>
        </p:txBody>
      </p:sp>
      <p:sp>
        <p:nvSpPr>
          <p:cNvPr id="4" name="Content Placeholder 3">
            <a:extLst>
              <a:ext uri="{FF2B5EF4-FFF2-40B4-BE49-F238E27FC236}">
                <a16:creationId xmlns:a16="http://schemas.microsoft.com/office/drawing/2014/main" id="{0761646F-D1E1-4923-8948-8DC2EA6FF7AD}"/>
              </a:ext>
            </a:extLst>
          </p:cNvPr>
          <p:cNvSpPr>
            <a:spLocks noGrp="1"/>
          </p:cNvSpPr>
          <p:nvPr>
            <p:ph idx="1"/>
          </p:nvPr>
        </p:nvSpPr>
        <p:spPr/>
        <p:txBody>
          <a:bodyPr>
            <a:normAutofit/>
          </a:bodyPr>
          <a:lstStyle/>
          <a:p>
            <a:r>
              <a:rPr lang="en-GB" sz="2800" dirty="0">
                <a:solidFill>
                  <a:schemeClr val="accent1"/>
                </a:solidFill>
                <a:latin typeface="Arial" panose="020B0604020202020204" pitchFamily="34" charset="0"/>
                <a:cs typeface="Arial" panose="020B0604020202020204" pitchFamily="34" charset="0"/>
              </a:rPr>
              <a:t>We know that supportive and open workplaces benefit</a:t>
            </a:r>
          </a:p>
          <a:p>
            <a:pPr marL="0" indent="0">
              <a:buNone/>
            </a:pPr>
            <a:r>
              <a:rPr lang="en-GB" sz="2800" dirty="0">
                <a:solidFill>
                  <a:schemeClr val="accent1"/>
                </a:solidFill>
                <a:latin typeface="Arial" panose="020B0604020202020204" pitchFamily="34" charset="0"/>
                <a:cs typeface="Arial" panose="020B0604020202020204" pitchFamily="34" charset="0"/>
              </a:rPr>
              <a:t>   both staff and service users. </a:t>
            </a:r>
            <a:endParaRPr lang="en-GB" dirty="0">
              <a:solidFill>
                <a:schemeClr val="accent1"/>
              </a:solidFill>
              <a:latin typeface="Arial" panose="020B0604020202020204" pitchFamily="34" charset="0"/>
              <a:cs typeface="Arial" panose="020B0604020202020204" pitchFamily="34" charset="0"/>
            </a:endParaRPr>
          </a:p>
          <a:p>
            <a:r>
              <a:rPr lang="en-GB" sz="2800" dirty="0">
                <a:solidFill>
                  <a:schemeClr val="accent1"/>
                </a:solidFill>
                <a:latin typeface="Arial" panose="020B0604020202020204" pitchFamily="34" charset="0"/>
                <a:cs typeface="Arial" panose="020B0604020202020204" pitchFamily="34" charset="0"/>
              </a:rPr>
              <a:t>People perform better when they are confident and motivated and good health, safety and wellbeing underpins this. </a:t>
            </a:r>
          </a:p>
          <a:p>
            <a:r>
              <a:rPr lang="en-GB" sz="2800" dirty="0">
                <a:solidFill>
                  <a:schemeClr val="accent1"/>
                </a:solidFill>
                <a:latin typeface="Arial" panose="020B0604020202020204" pitchFamily="34" charset="0"/>
                <a:cs typeface="Arial" panose="020B0604020202020204" pitchFamily="34" charset="0"/>
              </a:rPr>
              <a:t>Investment in staff is an investment in care for women </a:t>
            </a:r>
          </a:p>
          <a:p>
            <a:pPr marL="0" indent="0">
              <a:buNone/>
            </a:pPr>
            <a:r>
              <a:rPr lang="en-GB" sz="2800" dirty="0">
                <a:solidFill>
                  <a:schemeClr val="accent1"/>
                </a:solidFill>
                <a:latin typeface="Arial" panose="020B0604020202020204" pitchFamily="34" charset="0"/>
                <a:cs typeface="Arial" panose="020B0604020202020204" pitchFamily="34" charset="0"/>
              </a:rPr>
              <a:t>   and their families. </a:t>
            </a:r>
          </a:p>
        </p:txBody>
      </p:sp>
    </p:spTree>
    <p:extLst>
      <p:ext uri="{BB962C8B-B14F-4D97-AF65-F5344CB8AC3E}">
        <p14:creationId xmlns:p14="http://schemas.microsoft.com/office/powerpoint/2010/main" val="679036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ln>
            <a:noFill/>
          </a:ln>
        </p:spPr>
        <p:txBody>
          <a:bodyPr>
            <a:normAutofit/>
          </a:bodyPr>
          <a:lstStyle/>
          <a:p>
            <a:r>
              <a:rPr lang="en-US" sz="4000" b="1" dirty="0">
                <a:solidFill>
                  <a:schemeClr val="accent6">
                    <a:lumMod val="75000"/>
                  </a:schemeClr>
                </a:solidFill>
                <a:latin typeface="Arial" panose="020B0604020202020204" pitchFamily="34" charset="0"/>
                <a:cs typeface="Arial" panose="020B0604020202020204" pitchFamily="34" charset="0"/>
              </a:rPr>
              <a:t>Background</a:t>
            </a:r>
            <a:endParaRPr lang="en-US" sz="2400" b="1" dirty="0">
              <a:solidFill>
                <a:schemeClr val="accent6">
                  <a:lumMod val="75000"/>
                </a:schemeClr>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3FE92D06-BEA7-ED4A-8EBF-72CA667CDDA8}"/>
              </a:ext>
            </a:extLst>
          </p:cNvPr>
          <p:cNvSpPr txBox="1"/>
          <p:nvPr/>
        </p:nvSpPr>
        <p:spPr>
          <a:xfrm>
            <a:off x="2038437" y="6268599"/>
            <a:ext cx="8441838" cy="307777"/>
          </a:xfrm>
          <a:prstGeom prst="rect">
            <a:avLst/>
          </a:prstGeom>
          <a:noFill/>
          <a:ln>
            <a:noFill/>
          </a:ln>
        </p:spPr>
        <p:txBody>
          <a:bodyPr wrap="square" rtlCol="0">
            <a:spAutoFit/>
          </a:bodyPr>
          <a:lstStyle/>
          <a:p>
            <a:r>
              <a:rPr lang="en-US" sz="1400" b="1" dirty="0">
                <a:solidFill>
                  <a:schemeClr val="accent2"/>
                </a:solidFill>
                <a:latin typeface="Arial" panose="020B0604020202020204" pitchFamily="34" charset="0"/>
                <a:cs typeface="Arial" panose="020B0604020202020204" pitchFamily="34" charset="0"/>
              </a:rPr>
              <a:t>A</a:t>
            </a:r>
          </a:p>
        </p:txBody>
      </p:sp>
      <p:sp>
        <p:nvSpPr>
          <p:cNvPr id="4" name="Content Placeholder 3">
            <a:extLst>
              <a:ext uri="{FF2B5EF4-FFF2-40B4-BE49-F238E27FC236}">
                <a16:creationId xmlns:a16="http://schemas.microsoft.com/office/drawing/2014/main" id="{0761646F-D1E1-4923-8948-8DC2EA6FF7AD}"/>
              </a:ext>
            </a:extLst>
          </p:cNvPr>
          <p:cNvSpPr>
            <a:spLocks noGrp="1"/>
          </p:cNvSpPr>
          <p:nvPr>
            <p:ph idx="1"/>
          </p:nvPr>
        </p:nvSpPr>
        <p:spPr>
          <a:xfrm>
            <a:off x="838200" y="1189529"/>
            <a:ext cx="10515600" cy="4987434"/>
          </a:xfrm>
        </p:spPr>
        <p:txBody>
          <a:bodyPr>
            <a:noAutofit/>
          </a:bodyPr>
          <a:lstStyle/>
          <a:p>
            <a:endParaRPr lang="en-GB" sz="2400" dirty="0">
              <a:latin typeface="Arial" panose="020B0604020202020204" pitchFamily="34" charset="0"/>
              <a:cs typeface="Arial" panose="020B0604020202020204" pitchFamily="34" charset="0"/>
            </a:endParaRPr>
          </a:p>
          <a:p>
            <a:r>
              <a:rPr lang="en-GB" sz="2400" b="1" dirty="0">
                <a:solidFill>
                  <a:schemeClr val="accent1"/>
                </a:solidFill>
                <a:latin typeface="Arial" panose="020B0604020202020204" pitchFamily="34" charset="0"/>
                <a:cs typeface="Arial" panose="020B0604020202020204" pitchFamily="34" charset="0"/>
              </a:rPr>
              <a:t>March 2016 </a:t>
            </a:r>
            <a:r>
              <a:rPr lang="en-GB" sz="2400" dirty="0">
                <a:solidFill>
                  <a:schemeClr val="accent1"/>
                </a:solidFill>
                <a:latin typeface="Arial" panose="020B0604020202020204" pitchFamily="34" charset="0"/>
                <a:cs typeface="Arial" panose="020B0604020202020204" pitchFamily="34" charset="0"/>
              </a:rPr>
              <a:t>We surveyed RCM members  about their health, safety and wellbeing at work. </a:t>
            </a:r>
          </a:p>
          <a:p>
            <a:r>
              <a:rPr lang="en-GB" sz="2400" b="1" dirty="0">
                <a:solidFill>
                  <a:schemeClr val="accent1"/>
                </a:solidFill>
                <a:latin typeface="Arial" panose="020B0604020202020204" pitchFamily="34" charset="0"/>
                <a:cs typeface="Arial" panose="020B0604020202020204" pitchFamily="34" charset="0"/>
              </a:rPr>
              <a:t>June 2016  </a:t>
            </a:r>
            <a:r>
              <a:rPr lang="en-GB" sz="2400" dirty="0">
                <a:solidFill>
                  <a:schemeClr val="accent1"/>
                </a:solidFill>
                <a:latin typeface="Arial" panose="020B0604020202020204" pitchFamily="34" charset="0"/>
                <a:cs typeface="Arial" panose="020B0604020202020204" pitchFamily="34" charset="0"/>
              </a:rPr>
              <a:t>RCM launched the C4Y campaign -</a:t>
            </a:r>
            <a:r>
              <a:rPr lang="en-GB" sz="2400" b="1" dirty="0">
                <a:solidFill>
                  <a:schemeClr val="accent1"/>
                </a:solidFill>
                <a:latin typeface="Arial" panose="020B0604020202020204" pitchFamily="34" charset="0"/>
                <a:cs typeface="Arial" panose="020B0604020202020204" pitchFamily="34" charset="0"/>
              </a:rPr>
              <a:t> Aim </a:t>
            </a:r>
            <a:r>
              <a:rPr lang="en-GB" sz="2400" dirty="0">
                <a:solidFill>
                  <a:schemeClr val="accent1"/>
                </a:solidFill>
                <a:latin typeface="Arial" panose="020B0604020202020204" pitchFamily="34" charset="0"/>
                <a:cs typeface="Arial" panose="020B0604020202020204" pitchFamily="34" charset="0"/>
              </a:rPr>
              <a:t>of improving the health, safety and wellbeing of our members in their workplaces across the UK. </a:t>
            </a:r>
          </a:p>
          <a:p>
            <a:r>
              <a:rPr lang="en-GB" sz="2400" b="1" dirty="0">
                <a:solidFill>
                  <a:schemeClr val="accent1"/>
                </a:solidFill>
                <a:latin typeface="Arial" panose="020B0604020202020204" pitchFamily="34" charset="0"/>
                <a:cs typeface="Arial" panose="020B0604020202020204" pitchFamily="34" charset="0"/>
              </a:rPr>
              <a:t>Ethos</a:t>
            </a:r>
            <a:r>
              <a:rPr lang="en-GB" sz="2400" dirty="0">
                <a:solidFill>
                  <a:schemeClr val="accent1"/>
                </a:solidFill>
                <a:latin typeface="Arial" panose="020B0604020202020204" pitchFamily="34" charset="0"/>
                <a:cs typeface="Arial" panose="020B0604020202020204" pitchFamily="34" charset="0"/>
              </a:rPr>
              <a:t> of our campaign was simple; healthy and well rested midwives</a:t>
            </a:r>
          </a:p>
          <a:p>
            <a:pPr marL="0" indent="0">
              <a:buNone/>
            </a:pPr>
            <a:r>
              <a:rPr lang="en-GB" sz="2400" dirty="0">
                <a:solidFill>
                  <a:schemeClr val="accent1"/>
                </a:solidFill>
                <a:latin typeface="Arial" panose="020B0604020202020204" pitchFamily="34" charset="0"/>
                <a:cs typeface="Arial" panose="020B0604020202020204" pitchFamily="34" charset="0"/>
              </a:rPr>
              <a:t>   and maternity support workers we know can and will provide safe high </a:t>
            </a:r>
          </a:p>
          <a:p>
            <a:pPr marL="0" indent="0">
              <a:buNone/>
            </a:pPr>
            <a:r>
              <a:rPr lang="en-GB" sz="2400" dirty="0">
                <a:solidFill>
                  <a:schemeClr val="accent1"/>
                </a:solidFill>
                <a:latin typeface="Arial" panose="020B0604020202020204" pitchFamily="34" charset="0"/>
                <a:cs typeface="Arial" panose="020B0604020202020204" pitchFamily="34" charset="0"/>
              </a:rPr>
              <a:t>  quality care for women and their families.</a:t>
            </a:r>
          </a:p>
          <a:p>
            <a:endParaRPr lang="en-GB" sz="2400" b="1" dirty="0">
              <a:solidFill>
                <a:schemeClr val="accent1"/>
              </a:solidFill>
            </a:endParaRPr>
          </a:p>
          <a:p>
            <a:endParaRPr lang="en-GB" sz="2400"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1532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ln>
            <a:noFill/>
          </a:ln>
        </p:spPr>
        <p:txBody>
          <a:bodyPr>
            <a:normAutofit/>
          </a:bodyPr>
          <a:lstStyle/>
          <a:p>
            <a:r>
              <a:rPr lang="en-US" sz="4000" b="1" dirty="0">
                <a:solidFill>
                  <a:schemeClr val="accent6">
                    <a:lumMod val="75000"/>
                  </a:schemeClr>
                </a:solidFill>
                <a:latin typeface="Arial" panose="020B0604020202020204" pitchFamily="34" charset="0"/>
                <a:cs typeface="Arial" panose="020B0604020202020204" pitchFamily="34" charset="0"/>
              </a:rPr>
              <a:t>Background</a:t>
            </a:r>
            <a:endParaRPr lang="en-US" sz="2400" b="1" dirty="0">
              <a:solidFill>
                <a:schemeClr val="accent6">
                  <a:lumMod val="75000"/>
                </a:schemeClr>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3FE92D06-BEA7-ED4A-8EBF-72CA667CDDA8}"/>
              </a:ext>
            </a:extLst>
          </p:cNvPr>
          <p:cNvSpPr txBox="1"/>
          <p:nvPr/>
        </p:nvSpPr>
        <p:spPr>
          <a:xfrm>
            <a:off x="2038437" y="6268599"/>
            <a:ext cx="8441838" cy="307777"/>
          </a:xfrm>
          <a:prstGeom prst="rect">
            <a:avLst/>
          </a:prstGeom>
          <a:noFill/>
          <a:ln>
            <a:noFill/>
          </a:ln>
        </p:spPr>
        <p:txBody>
          <a:bodyPr wrap="square" rtlCol="0">
            <a:spAutoFit/>
          </a:bodyPr>
          <a:lstStyle/>
          <a:p>
            <a:r>
              <a:rPr lang="en-US" sz="1400" b="1" dirty="0">
                <a:solidFill>
                  <a:schemeClr val="accent2"/>
                </a:solidFill>
                <a:latin typeface="Arial" panose="020B0604020202020204" pitchFamily="34" charset="0"/>
                <a:cs typeface="Arial" panose="020B0604020202020204" pitchFamily="34" charset="0"/>
              </a:rPr>
              <a:t>A</a:t>
            </a:r>
          </a:p>
        </p:txBody>
      </p:sp>
      <p:sp>
        <p:nvSpPr>
          <p:cNvPr id="4" name="Content Placeholder 3">
            <a:extLst>
              <a:ext uri="{FF2B5EF4-FFF2-40B4-BE49-F238E27FC236}">
                <a16:creationId xmlns:a16="http://schemas.microsoft.com/office/drawing/2014/main" id="{0761646F-D1E1-4923-8948-8DC2EA6FF7AD}"/>
              </a:ext>
            </a:extLst>
          </p:cNvPr>
          <p:cNvSpPr>
            <a:spLocks noGrp="1"/>
          </p:cNvSpPr>
          <p:nvPr>
            <p:ph idx="1"/>
          </p:nvPr>
        </p:nvSpPr>
        <p:spPr>
          <a:xfrm>
            <a:off x="838200" y="1189529"/>
            <a:ext cx="10515600" cy="4987434"/>
          </a:xfrm>
        </p:spPr>
        <p:txBody>
          <a:bodyPr>
            <a:noAutofit/>
          </a:bodyPr>
          <a:lstStyle/>
          <a:p>
            <a:endParaRPr lang="en-GB" sz="2400" dirty="0">
              <a:latin typeface="Arial" panose="020B0604020202020204" pitchFamily="34" charset="0"/>
              <a:cs typeface="Arial" panose="020B0604020202020204" pitchFamily="34" charset="0"/>
            </a:endParaRPr>
          </a:p>
          <a:p>
            <a:r>
              <a:rPr lang="en-GB" sz="2400" b="1" dirty="0">
                <a:solidFill>
                  <a:schemeClr val="accent1"/>
                </a:solidFill>
                <a:latin typeface="Arial" panose="020B0604020202020204" pitchFamily="34" charset="0"/>
                <a:cs typeface="Arial" panose="020B0604020202020204" pitchFamily="34" charset="0"/>
              </a:rPr>
              <a:t>December 2017 &amp; November  2020 - </a:t>
            </a:r>
            <a:r>
              <a:rPr lang="en-GB" sz="2400" dirty="0">
                <a:solidFill>
                  <a:schemeClr val="accent1"/>
                </a:solidFill>
                <a:latin typeface="Arial" panose="020B0604020202020204" pitchFamily="34" charset="0"/>
                <a:cs typeface="Arial" panose="020B0604020202020204" pitchFamily="34" charset="0"/>
              </a:rPr>
              <a:t>Follow up all member H&amp;W surveys</a:t>
            </a:r>
          </a:p>
          <a:p>
            <a:endParaRPr lang="en-GB" sz="2400" b="1" dirty="0">
              <a:solidFill>
                <a:schemeClr val="accent1"/>
              </a:solidFill>
              <a:latin typeface="Arial" panose="020B0604020202020204" pitchFamily="34" charset="0"/>
              <a:cs typeface="Arial" panose="020B0604020202020204" pitchFamily="34" charset="0"/>
            </a:endParaRPr>
          </a:p>
          <a:p>
            <a:r>
              <a:rPr lang="en-GB" sz="2400" b="1" dirty="0">
                <a:solidFill>
                  <a:schemeClr val="accent1"/>
                </a:solidFill>
                <a:latin typeface="Arial" panose="020B0604020202020204" pitchFamily="34" charset="0"/>
                <a:cs typeface="Arial" panose="020B0604020202020204" pitchFamily="34" charset="0"/>
              </a:rPr>
              <a:t>2021</a:t>
            </a:r>
            <a:r>
              <a:rPr lang="en-GB" sz="2400" dirty="0">
                <a:solidFill>
                  <a:schemeClr val="accent1"/>
                </a:solidFill>
                <a:latin typeface="Arial" panose="020B0604020202020204" pitchFamily="34" charset="0"/>
                <a:cs typeface="Arial" panose="020B0604020202020204" pitchFamily="34" charset="0"/>
              </a:rPr>
              <a:t> – Members work experience /satisfaction survey</a:t>
            </a:r>
          </a:p>
          <a:p>
            <a:endParaRPr lang="en-GB" sz="2400" b="1" dirty="0">
              <a:solidFill>
                <a:schemeClr val="accent1"/>
              </a:solidFill>
              <a:latin typeface="Arial" panose="020B0604020202020204" pitchFamily="34" charset="0"/>
              <a:cs typeface="Arial" panose="020B0604020202020204" pitchFamily="34" charset="0"/>
            </a:endParaRPr>
          </a:p>
          <a:p>
            <a:r>
              <a:rPr lang="en-GB" sz="2400" b="1" dirty="0">
                <a:solidFill>
                  <a:schemeClr val="accent1"/>
                </a:solidFill>
                <a:latin typeface="Arial" panose="020B0604020202020204" pitchFamily="34" charset="0"/>
                <a:cs typeface="Arial" panose="020B0604020202020204" pitchFamily="34" charset="0"/>
              </a:rPr>
              <a:t>April 2022 </a:t>
            </a:r>
            <a:r>
              <a:rPr lang="en-GB" sz="2400" dirty="0">
                <a:solidFill>
                  <a:schemeClr val="accent1"/>
                </a:solidFill>
                <a:latin typeface="Arial" panose="020B0604020202020204" pitchFamily="34" charset="0"/>
                <a:cs typeface="Arial" panose="020B0604020202020204" pitchFamily="34" charset="0"/>
              </a:rPr>
              <a:t>– Caring for You Refresh launched</a:t>
            </a:r>
          </a:p>
          <a:p>
            <a:endParaRPr lang="en-GB" sz="2400" b="1" dirty="0">
              <a:solidFill>
                <a:schemeClr val="accent1"/>
              </a:solidFill>
            </a:endParaRPr>
          </a:p>
          <a:p>
            <a:endParaRPr lang="en-GB" sz="2400"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548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50326" y="0"/>
            <a:ext cx="9117675" cy="879128"/>
          </a:xfrm>
          <a:solidFill>
            <a:srgbClr val="7030A0"/>
          </a:solidFill>
        </p:spPr>
        <p:txBody>
          <a:bodyPr/>
          <a:lstStyle/>
          <a:p>
            <a:r>
              <a:rPr lang="en-US" dirty="0"/>
              <a:t>RCM Follow Up  </a:t>
            </a:r>
            <a:r>
              <a:rPr lang="en-US"/>
              <a:t>National Survey</a:t>
            </a:r>
            <a:endParaRPr lang="en-US" dirty="0"/>
          </a:p>
        </p:txBody>
      </p:sp>
      <p:sp>
        <p:nvSpPr>
          <p:cNvPr id="24" name="Content Placeholder 23"/>
          <p:cNvSpPr>
            <a:spLocks noGrp="1"/>
          </p:cNvSpPr>
          <p:nvPr>
            <p:ph idx="1"/>
          </p:nvPr>
        </p:nvSpPr>
        <p:spPr>
          <a:xfrm>
            <a:off x="1550325" y="968722"/>
            <a:ext cx="8989254" cy="5544620"/>
          </a:xfrm>
        </p:spPr>
        <p:txBody>
          <a:bodyPr>
            <a:normAutofit/>
          </a:bodyPr>
          <a:lstStyle/>
          <a:p>
            <a:pPr algn="l"/>
            <a:endParaRPr lang="en-US" sz="1800" b="1" dirty="0">
              <a:solidFill>
                <a:prstClr val="black"/>
              </a:solidFill>
            </a:endParaRPr>
          </a:p>
          <a:p>
            <a:pPr marL="0" indent="0">
              <a:buNone/>
            </a:pPr>
            <a:r>
              <a:rPr lang="en-US" sz="1900" b="1" dirty="0">
                <a:solidFill>
                  <a:schemeClr val="tx2"/>
                </a:solidFill>
              </a:rPr>
              <a:t>December 2017 </a:t>
            </a:r>
            <a:r>
              <a:rPr lang="en-US" sz="1900" dirty="0">
                <a:solidFill>
                  <a:schemeClr val="tx2"/>
                </a:solidFill>
              </a:rPr>
              <a:t>the RCM conducted a follow up survey to help evaluate the Caring for You Campaign.</a:t>
            </a:r>
            <a:endParaRPr lang="en-US" sz="6400" dirty="0">
              <a:solidFill>
                <a:schemeClr val="tx2"/>
              </a:solidFill>
            </a:endParaRPr>
          </a:p>
          <a:p>
            <a:endParaRPr lang="en-US" sz="6400" dirty="0">
              <a:solidFill>
                <a:schemeClr val="tx2"/>
              </a:solidFill>
            </a:endParaRPr>
          </a:p>
          <a:p>
            <a:pPr marL="342900" indent="-342900">
              <a:buFont typeface="Arial" panose="020B0604020202020204" pitchFamily="34" charset="0"/>
              <a:buChar char="•"/>
            </a:pPr>
            <a:endParaRPr lang="en-US" sz="5100" dirty="0">
              <a:solidFill>
                <a:schemeClr val="tx2"/>
              </a:solidFill>
            </a:endParaRPr>
          </a:p>
          <a:p>
            <a:pPr marL="342900" indent="-342900">
              <a:buFont typeface="Arial" panose="020B0604020202020204" pitchFamily="34" charset="0"/>
              <a:buChar char="•"/>
            </a:pPr>
            <a:endParaRPr lang="en-US" sz="3600" dirty="0">
              <a:solidFill>
                <a:schemeClr val="tx2"/>
              </a:solidFill>
            </a:endParaRPr>
          </a:p>
          <a:p>
            <a:pPr marL="0" indent="0" fontAlgn="base">
              <a:spcBef>
                <a:spcPct val="0"/>
              </a:spcBef>
              <a:spcAft>
                <a:spcPts val="450"/>
              </a:spcAft>
              <a:buNone/>
            </a:pPr>
            <a:r>
              <a:rPr lang="en-US" sz="2000" b="1" dirty="0">
                <a:solidFill>
                  <a:srgbClr val="7030A0"/>
                </a:solidFill>
              </a:rPr>
              <a:t>2020 RCM all member survey </a:t>
            </a:r>
          </a:p>
          <a:p>
            <a:pPr fontAlgn="base">
              <a:spcBef>
                <a:spcPct val="0"/>
              </a:spcBef>
              <a:spcAft>
                <a:spcPts val="450"/>
              </a:spcAft>
            </a:pPr>
            <a:r>
              <a:rPr lang="en-US" altLang="en-US" sz="2000" b="1" dirty="0">
                <a:latin typeface="Arial" panose="020B0604020202020204" pitchFamily="34" charset="0"/>
                <a:cs typeface="Arial" panose="020B0604020202020204" pitchFamily="34" charset="0"/>
              </a:rPr>
              <a:t>48.2% </a:t>
            </a:r>
            <a:r>
              <a:rPr kumimoji="0" lang="en-US" altLang="en-US" sz="2000" b="0" i="0" u="none" strike="noStrike" cap="none" normalizeH="0" baseline="0" dirty="0">
                <a:ln>
                  <a:noFill/>
                </a:ln>
                <a:effectLst/>
                <a:latin typeface="Arial" panose="020B0604020202020204" pitchFamily="34" charset="0"/>
                <a:cs typeface="Arial" panose="020B0604020202020204" pitchFamily="34" charset="0"/>
              </a:rPr>
              <a:t>skip meals including </a:t>
            </a:r>
            <a:r>
              <a:rPr kumimoji="0" lang="en-US" altLang="en-US" sz="2000" b="1" i="0" u="none" strike="noStrike" cap="none" normalizeH="0" baseline="0" dirty="0">
                <a:ln>
                  <a:noFill/>
                </a:ln>
                <a:effectLst/>
                <a:latin typeface="Arial" panose="020B0604020202020204" pitchFamily="34" charset="0"/>
                <a:cs typeface="Arial" panose="020B0604020202020204" pitchFamily="34" charset="0"/>
              </a:rPr>
              <a:t>27.8% </a:t>
            </a:r>
            <a:r>
              <a:rPr kumimoji="0" lang="en-US" altLang="en-US" sz="2000" b="0" i="0" u="none" strike="noStrike" cap="none" normalizeH="0" baseline="0" dirty="0">
                <a:ln>
                  <a:noFill/>
                </a:ln>
                <a:effectLst/>
                <a:latin typeface="Arial" panose="020B0604020202020204" pitchFamily="34" charset="0"/>
                <a:cs typeface="Arial" panose="020B0604020202020204" pitchFamily="34" charset="0"/>
              </a:rPr>
              <a:t>always or most of the time. </a:t>
            </a:r>
          </a:p>
          <a:p>
            <a:pPr marL="257175" marR="0" lvl="0" indent="-257175" fontAlgn="base">
              <a:spcBef>
                <a:spcPct val="0"/>
              </a:spcBef>
              <a:spcAft>
                <a:spcPts val="450"/>
              </a:spcAft>
              <a:buClrTx/>
              <a:buSzTx/>
              <a:buFont typeface="Arial" panose="020B0604020202020204" pitchFamily="34" charset="0"/>
              <a:buChar char="•"/>
              <a:tabLst/>
            </a:pPr>
            <a:r>
              <a:rPr kumimoji="0" lang="en-US" altLang="en-US" sz="2000" b="1" i="0" u="none" strike="noStrike" cap="none" normalizeH="0" baseline="0" dirty="0">
                <a:ln>
                  <a:noFill/>
                </a:ln>
                <a:effectLst/>
                <a:latin typeface="Arial" panose="020B0604020202020204" pitchFamily="34" charset="0"/>
                <a:cs typeface="Arial" panose="020B0604020202020204" pitchFamily="34" charset="0"/>
              </a:rPr>
              <a:t>52% </a:t>
            </a:r>
            <a:r>
              <a:rPr kumimoji="0" lang="en-US" altLang="en-US" sz="2000" b="0" i="0" u="none" strike="noStrike" cap="none" normalizeH="0" baseline="0" dirty="0">
                <a:ln>
                  <a:noFill/>
                </a:ln>
                <a:effectLst/>
                <a:latin typeface="Arial" panose="020B0604020202020204" pitchFamily="34" charset="0"/>
                <a:cs typeface="Arial" panose="020B0604020202020204" pitchFamily="34" charset="0"/>
              </a:rPr>
              <a:t>feel dehydrated most or all of the time at work because they don’t have enough time to drink. </a:t>
            </a:r>
          </a:p>
          <a:p>
            <a:pPr marL="257175" marR="0" lvl="0" indent="-257175" fontAlgn="base">
              <a:spcBef>
                <a:spcPct val="0"/>
              </a:spcBef>
              <a:spcAft>
                <a:spcPts val="450"/>
              </a:spcAft>
              <a:buClrTx/>
              <a:buSzTx/>
              <a:buFont typeface="Arial" panose="020B0604020202020204" pitchFamily="34" charset="0"/>
              <a:buChar char="•"/>
              <a:tabLst/>
            </a:pPr>
            <a:r>
              <a:rPr kumimoji="0" lang="en-US" altLang="en-US" sz="2000" b="1" i="0" u="none" strike="noStrike" cap="none" normalizeH="0" baseline="0" dirty="0">
                <a:ln>
                  <a:noFill/>
                </a:ln>
                <a:effectLst/>
                <a:latin typeface="Arial" panose="020B0604020202020204" pitchFamily="34" charset="0"/>
                <a:cs typeface="Arial" panose="020B0604020202020204" pitchFamily="34" charset="0"/>
              </a:rPr>
              <a:t>87% </a:t>
            </a:r>
            <a:r>
              <a:rPr kumimoji="0" lang="en-US" altLang="en-US" sz="2000" b="0" i="0" u="none" strike="noStrike" cap="none" normalizeH="0" baseline="0" dirty="0">
                <a:ln>
                  <a:noFill/>
                </a:ln>
                <a:effectLst/>
                <a:latin typeface="Arial" panose="020B0604020202020204" pitchFamily="34" charset="0"/>
                <a:cs typeface="Arial" panose="020B0604020202020204" pitchFamily="34" charset="0"/>
              </a:rPr>
              <a:t>delay using the toilet because they don’t have enough time, including </a:t>
            </a:r>
          </a:p>
        </p:txBody>
      </p:sp>
      <p:graphicFrame>
        <p:nvGraphicFramePr>
          <p:cNvPr id="10" name="Content Placeholder 5"/>
          <p:cNvGraphicFramePr>
            <a:graphicFrameLocks/>
          </p:cNvGraphicFramePr>
          <p:nvPr/>
        </p:nvGraphicFramePr>
        <p:xfrm>
          <a:off x="1524000" y="968722"/>
          <a:ext cx="9144000" cy="3232086"/>
        </p:xfrm>
        <a:graphic>
          <a:graphicData uri="http://schemas.openxmlformats.org/drawingml/2006/table">
            <a:tbl>
              <a:tblPr firstRow="1" bandRow="1">
                <a:tableStyleId>{5C22544A-7EE6-4342-B048-85BDC9FD1C3A}</a:tableStyleId>
              </a:tblPr>
              <a:tblGrid>
                <a:gridCol w="5088092">
                  <a:extLst>
                    <a:ext uri="{9D8B030D-6E8A-4147-A177-3AD203B41FA5}">
                      <a16:colId xmlns:a16="http://schemas.microsoft.com/office/drawing/2014/main" val="20000"/>
                    </a:ext>
                  </a:extLst>
                </a:gridCol>
                <a:gridCol w="4055908">
                  <a:extLst>
                    <a:ext uri="{9D8B030D-6E8A-4147-A177-3AD203B41FA5}">
                      <a16:colId xmlns:a16="http://schemas.microsoft.com/office/drawing/2014/main" val="20001"/>
                    </a:ext>
                  </a:extLst>
                </a:gridCol>
              </a:tblGrid>
              <a:tr h="628777">
                <a:tc>
                  <a:txBody>
                    <a:bodyPr/>
                    <a:lstStyle/>
                    <a:p>
                      <a:r>
                        <a:rPr lang="en-GB" dirty="0"/>
                        <a:t>2016</a:t>
                      </a:r>
                      <a:r>
                        <a:rPr lang="en-GB" baseline="0" dirty="0"/>
                        <a:t> Survey Results</a:t>
                      </a:r>
                      <a:endParaRPr lang="en-GB" dirty="0"/>
                    </a:p>
                  </a:txBody>
                  <a:tcPr>
                    <a:solidFill>
                      <a:schemeClr val="accent2"/>
                    </a:solidFill>
                  </a:tcPr>
                </a:tc>
                <a:tc>
                  <a:txBody>
                    <a:bodyPr/>
                    <a:lstStyle/>
                    <a:p>
                      <a:r>
                        <a:rPr lang="en-GB" dirty="0"/>
                        <a:t>2017 Survey Results</a:t>
                      </a:r>
                    </a:p>
                  </a:txBody>
                  <a:tcPr>
                    <a:solidFill>
                      <a:schemeClr val="accent2"/>
                    </a:solidFill>
                  </a:tcPr>
                </a:tc>
                <a:extLst>
                  <a:ext uri="{0D108BD9-81ED-4DB2-BD59-A6C34878D82A}">
                    <a16:rowId xmlns:a16="http://schemas.microsoft.com/office/drawing/2014/main" val="10000"/>
                  </a:ext>
                </a:extLst>
              </a:tr>
              <a:tr h="628777">
                <a:tc>
                  <a:txBody>
                    <a:bodyPr/>
                    <a:lstStyle/>
                    <a:p>
                      <a:r>
                        <a:rPr lang="en-GB" dirty="0"/>
                        <a:t>21%  take their breaks</a:t>
                      </a:r>
                      <a:r>
                        <a:rPr lang="en-GB" baseline="0" dirty="0"/>
                        <a:t> </a:t>
                      </a:r>
                      <a:endParaRPr lang="en-GB" dirty="0"/>
                    </a:p>
                  </a:txBody>
                  <a:tcPr>
                    <a:solidFill>
                      <a:schemeClr val="accent2">
                        <a:lumMod val="40000"/>
                        <a:lumOff val="60000"/>
                      </a:schemeClr>
                    </a:solidFill>
                  </a:tcPr>
                </a:tc>
                <a:tc>
                  <a:txBody>
                    <a:bodyPr/>
                    <a:lstStyle/>
                    <a:p>
                      <a:r>
                        <a:rPr lang="en-GB" dirty="0"/>
                        <a:t>26.6% Take their breaks</a:t>
                      </a:r>
                    </a:p>
                  </a:txBody>
                  <a:tcPr>
                    <a:solidFill>
                      <a:schemeClr val="accent2">
                        <a:lumMod val="40000"/>
                        <a:lumOff val="60000"/>
                      </a:schemeClr>
                    </a:solidFill>
                  </a:tcPr>
                </a:tc>
                <a:extLst>
                  <a:ext uri="{0D108BD9-81ED-4DB2-BD59-A6C34878D82A}">
                    <a16:rowId xmlns:a16="http://schemas.microsoft.com/office/drawing/2014/main" val="10001"/>
                  </a:ext>
                </a:extLst>
              </a:tr>
              <a:tr h="628777">
                <a:tc>
                  <a:txBody>
                    <a:bodyPr/>
                    <a:lstStyle/>
                    <a:p>
                      <a:r>
                        <a:rPr lang="en-GB" dirty="0"/>
                        <a:t>44% skipped their</a:t>
                      </a:r>
                      <a:r>
                        <a:rPr lang="en-GB" baseline="0" dirty="0"/>
                        <a:t> breaks </a:t>
                      </a:r>
                      <a:endParaRPr lang="en-GB" dirty="0"/>
                    </a:p>
                  </a:txBody>
                  <a:tcPr>
                    <a:solidFill>
                      <a:schemeClr val="accent2">
                        <a:lumMod val="40000"/>
                        <a:lumOff val="60000"/>
                      </a:schemeClr>
                    </a:solidFill>
                  </a:tcPr>
                </a:tc>
                <a:tc>
                  <a:txBody>
                    <a:bodyPr/>
                    <a:lstStyle/>
                    <a:p>
                      <a:r>
                        <a:rPr lang="en-GB" dirty="0"/>
                        <a:t>37.7%</a:t>
                      </a:r>
                      <a:r>
                        <a:rPr lang="en-GB" baseline="0" dirty="0"/>
                        <a:t> skipped their breaks</a:t>
                      </a:r>
                      <a:endParaRPr lang="en-GB" dirty="0"/>
                    </a:p>
                  </a:txBody>
                  <a:tcPr>
                    <a:solidFill>
                      <a:schemeClr val="accent2">
                        <a:lumMod val="40000"/>
                        <a:lumOff val="60000"/>
                      </a:schemeClr>
                    </a:solidFill>
                  </a:tcPr>
                </a:tc>
                <a:extLst>
                  <a:ext uri="{0D108BD9-81ED-4DB2-BD59-A6C34878D82A}">
                    <a16:rowId xmlns:a16="http://schemas.microsoft.com/office/drawing/2014/main" val="10002"/>
                  </a:ext>
                </a:extLst>
              </a:tr>
              <a:tr h="628777">
                <a:tc>
                  <a:txBody>
                    <a:bodyPr/>
                    <a:lstStyle/>
                    <a:p>
                      <a:r>
                        <a:rPr lang="en-GB" dirty="0"/>
                        <a:t>62%</a:t>
                      </a:r>
                      <a:r>
                        <a:rPr lang="en-GB" baseline="0" dirty="0"/>
                        <a:t> said they feel dehydrated at work </a:t>
                      </a:r>
                      <a:endParaRPr lang="en-GB" dirty="0"/>
                    </a:p>
                  </a:txBody>
                  <a:tcPr>
                    <a:solidFill>
                      <a:schemeClr val="accent2">
                        <a:lumMod val="40000"/>
                        <a:lumOff val="60000"/>
                      </a:schemeClr>
                    </a:solidFill>
                  </a:tcPr>
                </a:tc>
                <a:tc>
                  <a:txBody>
                    <a:bodyPr/>
                    <a:lstStyle/>
                    <a:p>
                      <a:r>
                        <a:rPr lang="en-GB" dirty="0"/>
                        <a:t>56.6% feel dehydrated at work</a:t>
                      </a:r>
                    </a:p>
                  </a:txBody>
                  <a:tcPr>
                    <a:solidFill>
                      <a:schemeClr val="accent2">
                        <a:lumMod val="40000"/>
                        <a:lumOff val="60000"/>
                      </a:schemeClr>
                    </a:solidFill>
                  </a:tcPr>
                </a:tc>
                <a:extLst>
                  <a:ext uri="{0D108BD9-81ED-4DB2-BD59-A6C34878D82A}">
                    <a16:rowId xmlns:a16="http://schemas.microsoft.com/office/drawing/2014/main" val="10003"/>
                  </a:ext>
                </a:extLst>
              </a:tr>
              <a:tr h="716978">
                <a:tc>
                  <a:txBody>
                    <a:bodyPr/>
                    <a:lstStyle/>
                    <a:p>
                      <a:r>
                        <a:rPr lang="en-GB" dirty="0"/>
                        <a:t>62% said they delayed using the toilet</a:t>
                      </a:r>
                    </a:p>
                  </a:txBody>
                  <a:tcPr>
                    <a:solidFill>
                      <a:schemeClr val="accent2">
                        <a:lumMod val="40000"/>
                        <a:lumOff val="60000"/>
                      </a:schemeClr>
                    </a:solidFill>
                  </a:tcPr>
                </a:tc>
                <a:tc>
                  <a:txBody>
                    <a:bodyPr/>
                    <a:lstStyle/>
                    <a:p>
                      <a:r>
                        <a:rPr lang="en-GB" dirty="0"/>
                        <a:t>54.2% said they delayed using </a:t>
                      </a:r>
                      <a:r>
                        <a:rPr lang="en-GB" baseline="0" dirty="0"/>
                        <a:t> the toilet</a:t>
                      </a:r>
                      <a:endParaRPr lang="en-GB" dirty="0"/>
                    </a:p>
                  </a:txBody>
                  <a:tcPr>
                    <a:solidFill>
                      <a:schemeClr val="accent2">
                        <a:lumMod val="40000"/>
                        <a:lumOff val="6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5399057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D0B63-58FF-4EFC-A193-2A6011A99119}"/>
              </a:ext>
            </a:extLst>
          </p:cNvPr>
          <p:cNvSpPr>
            <a:spLocks noGrp="1"/>
          </p:cNvSpPr>
          <p:nvPr>
            <p:ph type="title"/>
          </p:nvPr>
        </p:nvSpPr>
        <p:spPr/>
        <p:txBody>
          <a:bodyPr>
            <a:normAutofit/>
          </a:bodyPr>
          <a:lstStyle/>
          <a:p>
            <a:r>
              <a:rPr lang="en-GB" b="1" dirty="0">
                <a:solidFill>
                  <a:schemeClr val="accent6">
                    <a:lumMod val="75000"/>
                  </a:schemeClr>
                </a:solidFill>
                <a:latin typeface="Arial" panose="020B0604020202020204" pitchFamily="34" charset="0"/>
                <a:cs typeface="Arial" panose="020B0604020202020204" pitchFamily="34" charset="0"/>
              </a:rPr>
              <a:t>Caring for You: </a:t>
            </a:r>
            <a:br>
              <a:rPr lang="en-GB" b="1" dirty="0">
                <a:solidFill>
                  <a:schemeClr val="accent6">
                    <a:lumMod val="75000"/>
                  </a:schemeClr>
                </a:solidFill>
                <a:latin typeface="Arial" panose="020B0604020202020204" pitchFamily="34" charset="0"/>
                <a:cs typeface="Arial" panose="020B0604020202020204" pitchFamily="34" charset="0"/>
              </a:rPr>
            </a:br>
            <a:r>
              <a:rPr lang="en-GB" b="1" dirty="0">
                <a:solidFill>
                  <a:schemeClr val="accent6">
                    <a:lumMod val="75000"/>
                  </a:schemeClr>
                </a:solidFill>
                <a:latin typeface="Arial" panose="020B0604020202020204" pitchFamily="34" charset="0"/>
                <a:cs typeface="Arial" panose="020B0604020202020204" pitchFamily="34" charset="0"/>
              </a:rPr>
              <a:t>Refresh, rejuvenate and reinstate</a:t>
            </a:r>
          </a:p>
        </p:txBody>
      </p:sp>
      <p:sp>
        <p:nvSpPr>
          <p:cNvPr id="3" name="Content Placeholder 2">
            <a:extLst>
              <a:ext uri="{FF2B5EF4-FFF2-40B4-BE49-F238E27FC236}">
                <a16:creationId xmlns:a16="http://schemas.microsoft.com/office/drawing/2014/main" id="{0F202A15-E990-4526-9EEE-AFBA2BB94FCC}"/>
              </a:ext>
            </a:extLst>
          </p:cNvPr>
          <p:cNvSpPr>
            <a:spLocks noGrp="1"/>
          </p:cNvSpPr>
          <p:nvPr>
            <p:ph idx="1"/>
          </p:nvPr>
        </p:nvSpPr>
        <p:spPr>
          <a:xfrm>
            <a:off x="368862" y="1477668"/>
            <a:ext cx="10515600" cy="4351338"/>
          </a:xfrm>
        </p:spPr>
        <p:txBody>
          <a:bodyPr>
            <a:normAutofit/>
          </a:bodyPr>
          <a:lstStyle/>
          <a:p>
            <a:pPr marL="0" indent="0" algn="l">
              <a:buNone/>
            </a:pPr>
            <a:endParaRPr lang="en-GB" sz="1600" b="0" i="0" dirty="0">
              <a:solidFill>
                <a:srgbClr val="371487"/>
              </a:solidFill>
              <a:effectLst/>
              <a:latin typeface="Reader Pro"/>
            </a:endParaRPr>
          </a:p>
          <a:p>
            <a:pPr marL="0" indent="0" algn="l">
              <a:buNone/>
            </a:pPr>
            <a:endParaRPr lang="en-GB" i="0" dirty="0">
              <a:solidFill>
                <a:schemeClr val="accent1"/>
              </a:solidFill>
              <a:effectLst/>
              <a:latin typeface="Arial" panose="020B0604020202020204" pitchFamily="34" charset="0"/>
              <a:cs typeface="Arial" panose="020B0604020202020204" pitchFamily="34" charset="0"/>
            </a:endParaRPr>
          </a:p>
          <a:p>
            <a:pPr marL="0" indent="0" algn="l">
              <a:buNone/>
            </a:pPr>
            <a:r>
              <a:rPr lang="en-GB" i="0" dirty="0">
                <a:solidFill>
                  <a:schemeClr val="accent1"/>
                </a:solidFill>
                <a:effectLst/>
                <a:latin typeface="Arial" panose="020B0604020202020204" pitchFamily="34" charset="0"/>
                <a:cs typeface="Arial" panose="020B0604020202020204" pitchFamily="34" charset="0"/>
              </a:rPr>
              <a:t>Chronic staff shortages, unrelenting workloads, extended shifts, missed breaks and poor culture – work-related stress issues can have a scarring effect to overall mental and physical health. It can also seriously affect the quality and safety of care that members strive to provide to women and families. That is why the RCM is refreshing its Caring for You campaign – placing onus back into the hands of the employers and holding them accountable for the health, safety wellbeing and culture in the workplace</a:t>
            </a:r>
            <a:r>
              <a:rPr lang="en-GB" b="1" i="0" dirty="0">
                <a:solidFill>
                  <a:schemeClr val="accent1"/>
                </a:solidFill>
                <a:effectLst/>
                <a:latin typeface="Arial" panose="020B0604020202020204" pitchFamily="34" charset="0"/>
                <a:cs typeface="Arial" panose="020B0604020202020204" pitchFamily="34" charset="0"/>
              </a:rPr>
              <a:t>.</a:t>
            </a:r>
          </a:p>
          <a:p>
            <a:pPr marL="0" indent="0">
              <a:buNone/>
            </a:pPr>
            <a:endParaRPr lang="en-GB" sz="2400" b="0" i="0" dirty="0">
              <a:solidFill>
                <a:srgbClr val="1400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1897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D0B63-58FF-4EFC-A193-2A6011A99119}"/>
              </a:ext>
            </a:extLst>
          </p:cNvPr>
          <p:cNvSpPr>
            <a:spLocks noGrp="1"/>
          </p:cNvSpPr>
          <p:nvPr>
            <p:ph type="title"/>
          </p:nvPr>
        </p:nvSpPr>
        <p:spPr/>
        <p:txBody>
          <a:bodyPr>
            <a:normAutofit/>
          </a:bodyPr>
          <a:lstStyle/>
          <a:p>
            <a:r>
              <a:rPr lang="en-GB" b="1" dirty="0">
                <a:solidFill>
                  <a:schemeClr val="accent6">
                    <a:lumMod val="75000"/>
                  </a:schemeClr>
                </a:solidFill>
                <a:latin typeface="Arial" panose="020B0604020202020204" pitchFamily="34" charset="0"/>
                <a:cs typeface="Arial" panose="020B0604020202020204" pitchFamily="34" charset="0"/>
              </a:rPr>
              <a:t>Caring for You: </a:t>
            </a:r>
            <a:br>
              <a:rPr lang="en-GB" b="1" dirty="0">
                <a:solidFill>
                  <a:schemeClr val="accent6">
                    <a:lumMod val="75000"/>
                  </a:schemeClr>
                </a:solidFill>
                <a:latin typeface="Arial" panose="020B0604020202020204" pitchFamily="34" charset="0"/>
                <a:cs typeface="Arial" panose="020B0604020202020204" pitchFamily="34" charset="0"/>
              </a:rPr>
            </a:br>
            <a:r>
              <a:rPr lang="en-GB" b="1" dirty="0">
                <a:solidFill>
                  <a:schemeClr val="accent6">
                    <a:lumMod val="75000"/>
                  </a:schemeClr>
                </a:solidFill>
                <a:latin typeface="Arial" panose="020B0604020202020204" pitchFamily="34" charset="0"/>
                <a:cs typeface="Arial" panose="020B0604020202020204" pitchFamily="34" charset="0"/>
              </a:rPr>
              <a:t>Refresh, rejuvenate and reinstate</a:t>
            </a:r>
          </a:p>
        </p:txBody>
      </p:sp>
      <p:sp>
        <p:nvSpPr>
          <p:cNvPr id="3" name="Content Placeholder 2">
            <a:extLst>
              <a:ext uri="{FF2B5EF4-FFF2-40B4-BE49-F238E27FC236}">
                <a16:creationId xmlns:a16="http://schemas.microsoft.com/office/drawing/2014/main" id="{0F202A15-E990-4526-9EEE-AFBA2BB94FCC}"/>
              </a:ext>
            </a:extLst>
          </p:cNvPr>
          <p:cNvSpPr>
            <a:spLocks noGrp="1"/>
          </p:cNvSpPr>
          <p:nvPr>
            <p:ph idx="1"/>
          </p:nvPr>
        </p:nvSpPr>
        <p:spPr>
          <a:xfrm>
            <a:off x="368862" y="1477668"/>
            <a:ext cx="10515600" cy="4351338"/>
          </a:xfrm>
        </p:spPr>
        <p:txBody>
          <a:bodyPr>
            <a:normAutofit fontScale="92500" lnSpcReduction="10000"/>
          </a:bodyPr>
          <a:lstStyle/>
          <a:p>
            <a:pPr marL="0" indent="0" algn="l">
              <a:buNone/>
            </a:pPr>
            <a:endParaRPr lang="en-GB" sz="1600" b="0" i="0" dirty="0">
              <a:solidFill>
                <a:srgbClr val="371487"/>
              </a:solidFill>
              <a:effectLst/>
              <a:latin typeface="Reader Pro"/>
            </a:endParaRPr>
          </a:p>
          <a:p>
            <a:pPr marL="0" indent="0">
              <a:buNone/>
            </a:pPr>
            <a:endParaRPr lang="en-GB" sz="2400" b="0" i="0" dirty="0">
              <a:solidFill>
                <a:schemeClr val="accent1"/>
              </a:solidFill>
              <a:effectLst/>
              <a:latin typeface="Arial" panose="020B0604020202020204" pitchFamily="34" charset="0"/>
              <a:cs typeface="Arial" panose="020B0604020202020204" pitchFamily="34" charset="0"/>
            </a:endParaRPr>
          </a:p>
          <a:p>
            <a:pPr marL="0" indent="0">
              <a:buNone/>
            </a:pPr>
            <a:r>
              <a:rPr lang="en-GB" b="0" i="0" dirty="0">
                <a:solidFill>
                  <a:schemeClr val="accent1"/>
                </a:solidFill>
                <a:effectLst/>
                <a:latin typeface="Arial" panose="020B0604020202020204" pitchFamily="34" charset="0"/>
                <a:cs typeface="Arial" panose="020B0604020202020204" pitchFamily="34" charset="0"/>
              </a:rPr>
              <a:t>Ensuring basic measures such as adequate rest breaks, hydration and nutrition are implemented is key. Employers must embrace a flexible working pattern and be more supportive when it comes to students and newly qualified staff as well as more mature members of staff. </a:t>
            </a:r>
          </a:p>
          <a:p>
            <a:pPr marL="0" indent="0">
              <a:buNone/>
            </a:pPr>
            <a:r>
              <a:rPr lang="en-GB" b="0" i="0" dirty="0">
                <a:solidFill>
                  <a:schemeClr val="accent1"/>
                </a:solidFill>
                <a:effectLst/>
                <a:latin typeface="Arial" panose="020B0604020202020204" pitchFamily="34" charset="0"/>
                <a:cs typeface="Arial" panose="020B0604020202020204" pitchFamily="34" charset="0"/>
              </a:rPr>
              <a:t>That is not to say that the previous RCM goodies, tea breaks, pampering sessions and smaller elements are unimportant. </a:t>
            </a:r>
            <a:endParaRPr lang="en-GB" dirty="0">
              <a:solidFill>
                <a:schemeClr val="accent1"/>
              </a:solidFill>
              <a:latin typeface="Arial" panose="020B0604020202020204" pitchFamily="34" charset="0"/>
              <a:cs typeface="Arial" panose="020B0604020202020204" pitchFamily="34" charset="0"/>
            </a:endParaRPr>
          </a:p>
          <a:p>
            <a:pPr marL="0" indent="0">
              <a:buNone/>
            </a:pPr>
            <a:r>
              <a:rPr lang="en-GB" b="0" i="0" dirty="0">
                <a:solidFill>
                  <a:schemeClr val="accent1"/>
                </a:solidFill>
                <a:effectLst/>
                <a:latin typeface="Arial" panose="020B0604020202020204" pitchFamily="34" charset="0"/>
                <a:cs typeface="Arial" panose="020B0604020202020204" pitchFamily="34" charset="0"/>
              </a:rPr>
              <a:t>On the contrary, these elements do lift spirits and make members feel valued, however we want to see and longer and more sustainable model put in place for ongoing health safety and wellbeing. </a:t>
            </a:r>
          </a:p>
        </p:txBody>
      </p:sp>
    </p:spTree>
    <p:extLst>
      <p:ext uri="{BB962C8B-B14F-4D97-AF65-F5344CB8AC3E}">
        <p14:creationId xmlns:p14="http://schemas.microsoft.com/office/powerpoint/2010/main" val="3501120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3FC3CCD-EE44-9743-8BB9-DD506FB341F4}"/>
              </a:ext>
            </a:extLst>
          </p:cNvPr>
          <p:cNvSpPr txBox="1">
            <a:spLocks/>
          </p:cNvSpPr>
          <p:nvPr/>
        </p:nvSpPr>
        <p:spPr>
          <a:xfrm>
            <a:off x="275129" y="1691234"/>
            <a:ext cx="8309996" cy="4361607"/>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342900" lvl="0" indent="-228600">
              <a:lnSpc>
                <a:spcPct val="90000"/>
              </a:lnSpc>
              <a:spcAft>
                <a:spcPts val="600"/>
              </a:spcAft>
              <a:buFont typeface="Arial" panose="020B0604020202020204" pitchFamily="34" charset="0"/>
              <a:buChar char="•"/>
            </a:pPr>
            <a:r>
              <a:rPr lang="en-US" sz="2800" dirty="0">
                <a:solidFill>
                  <a:srgbClr val="FFFFFF"/>
                </a:solidFill>
              </a:rPr>
              <a:t>Es</a:t>
            </a:r>
          </a:p>
          <a:p>
            <a:pPr marL="342900" lvl="0" indent="-228600">
              <a:lnSpc>
                <a:spcPct val="90000"/>
              </a:lnSpc>
              <a:spcAft>
                <a:spcPts val="600"/>
              </a:spcAft>
              <a:buFont typeface="Arial" panose="020B0604020202020204" pitchFamily="34" charset="0"/>
              <a:buChar char="•"/>
            </a:pPr>
            <a:r>
              <a:rPr lang="en-US" sz="2800" dirty="0">
                <a:solidFill>
                  <a:srgbClr val="FFFFFF"/>
                </a:solidFill>
              </a:rPr>
              <a:t>Foster a positive working environment for all by signing up to the RCM/RCOG statement of commitment calling for zero tolerance policy on undermining and bullying</a:t>
            </a:r>
          </a:p>
          <a:p>
            <a:pPr marL="342900" indent="-228600">
              <a:lnSpc>
                <a:spcPct val="90000"/>
              </a:lnSpc>
              <a:spcAft>
                <a:spcPts val="600"/>
              </a:spcAft>
              <a:buFont typeface="Arial" panose="020B0604020202020204" pitchFamily="34" charset="0"/>
              <a:buChar char="•"/>
            </a:pPr>
            <a:r>
              <a:rPr lang="en-US" sz="2800" dirty="0">
                <a:solidFill>
                  <a:srgbClr val="FFFFFF"/>
                </a:solidFill>
              </a:rPr>
              <a:t>Nurture a compassionate and supportive workplace that cares for midwives and MSWs so they can care for women and their families. Ensure midwives and MSWs have access to Occupational Health and other organisational policies for their mental and physical health, safety and wellbeing</a:t>
            </a:r>
          </a:p>
          <a:p>
            <a:pPr algn="l">
              <a:lnSpc>
                <a:spcPct val="100000"/>
              </a:lnSpc>
            </a:pPr>
            <a:endParaRPr lang="en-US" sz="2800" b="1" dirty="0">
              <a:latin typeface="Arial" panose="020B0604020202020204" pitchFamily="34" charset="0"/>
              <a:cs typeface="Arial" panose="020B0604020202020204" pitchFamily="34" charset="0"/>
            </a:endParaRPr>
          </a:p>
          <a:p>
            <a:pPr algn="l">
              <a:lnSpc>
                <a:spcPct val="100000"/>
              </a:lnSpc>
            </a:pPr>
            <a:endParaRPr lang="en-US" sz="2800" dirty="0">
              <a:latin typeface="Arial" panose="020B0604020202020204" pitchFamily="34" charset="0"/>
              <a:cs typeface="Arial" panose="020B0604020202020204" pitchFamily="34" charset="0"/>
            </a:endParaRPr>
          </a:p>
          <a:p>
            <a:pPr algn="l">
              <a:lnSpc>
                <a:spcPct val="100000"/>
              </a:lnSpc>
            </a:pPr>
            <a:endParaRPr lang="en-US" sz="28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7CB51BF8-B345-4B18-BE02-223DF9254D83}"/>
              </a:ext>
            </a:extLst>
          </p:cNvPr>
          <p:cNvSpPr txBox="1"/>
          <p:nvPr/>
        </p:nvSpPr>
        <p:spPr>
          <a:xfrm>
            <a:off x="463182" y="524452"/>
            <a:ext cx="11490690" cy="757130"/>
          </a:xfrm>
          <a:prstGeom prst="rect">
            <a:avLst/>
          </a:prstGeom>
          <a:noFill/>
        </p:spPr>
        <p:txBody>
          <a:bodyPr wrap="square">
            <a:spAutoFit/>
          </a:bodyPr>
          <a:lstStyle/>
          <a:p>
            <a:pPr marL="114300" lvl="0">
              <a:lnSpc>
                <a:spcPct val="90000"/>
              </a:lnSpc>
              <a:spcAft>
                <a:spcPts val="600"/>
              </a:spcAft>
            </a:pPr>
            <a:r>
              <a:rPr lang="en-US" sz="2400" b="1" dirty="0">
                <a:solidFill>
                  <a:schemeClr val="accent6">
                    <a:lumMod val="75000"/>
                  </a:schemeClr>
                </a:solidFill>
                <a:latin typeface="Arial" panose="020B0604020202020204" pitchFamily="34" charset="0"/>
                <a:cs typeface="Arial" panose="020B0604020202020204" pitchFamily="34" charset="0"/>
              </a:rPr>
              <a:t>The RCM calls for all NHS Trusts/Health Boards to acknowledge their legal duties and their commitment to provide safe, healthy working environments;</a:t>
            </a:r>
          </a:p>
        </p:txBody>
      </p:sp>
      <p:sp>
        <p:nvSpPr>
          <p:cNvPr id="11" name="TextBox 10">
            <a:extLst>
              <a:ext uri="{FF2B5EF4-FFF2-40B4-BE49-F238E27FC236}">
                <a16:creationId xmlns:a16="http://schemas.microsoft.com/office/drawing/2014/main" id="{41BC0240-C675-40A8-B5DA-0276E698DB2A}"/>
              </a:ext>
            </a:extLst>
          </p:cNvPr>
          <p:cNvSpPr txBox="1"/>
          <p:nvPr/>
        </p:nvSpPr>
        <p:spPr>
          <a:xfrm>
            <a:off x="509449" y="1548104"/>
            <a:ext cx="11223653" cy="461665"/>
          </a:xfrm>
          <a:prstGeom prst="rect">
            <a:avLst/>
          </a:prstGeom>
          <a:noFill/>
        </p:spPr>
        <p:txBody>
          <a:bodyPr wrap="square">
            <a:spAutoFit/>
          </a:bodyPr>
          <a:lstStyle/>
          <a:p>
            <a:pPr marL="114300">
              <a:spcAft>
                <a:spcPts val="600"/>
              </a:spcAft>
            </a:pPr>
            <a:r>
              <a:rPr lang="en-US" sz="2400" b="1" dirty="0">
                <a:solidFill>
                  <a:schemeClr val="accent6">
                    <a:lumMod val="75000"/>
                  </a:schemeClr>
                </a:solidFill>
                <a:latin typeface="Arial" panose="020B0604020202020204" pitchFamily="34" charset="0"/>
                <a:cs typeface="Arial" panose="020B0604020202020204" pitchFamily="34" charset="0"/>
              </a:rPr>
              <a:t>Compliant with:</a:t>
            </a:r>
          </a:p>
        </p:txBody>
      </p:sp>
      <p:sp>
        <p:nvSpPr>
          <p:cNvPr id="6" name="TextBox 5">
            <a:extLst>
              <a:ext uri="{FF2B5EF4-FFF2-40B4-BE49-F238E27FC236}">
                <a16:creationId xmlns:a16="http://schemas.microsoft.com/office/drawing/2014/main" id="{51F723BF-5863-6892-F5B9-E5322B059725}"/>
              </a:ext>
            </a:extLst>
          </p:cNvPr>
          <p:cNvSpPr txBox="1"/>
          <p:nvPr/>
        </p:nvSpPr>
        <p:spPr>
          <a:xfrm>
            <a:off x="623087" y="1723604"/>
            <a:ext cx="11264113" cy="4462760"/>
          </a:xfrm>
          <a:prstGeom prst="rect">
            <a:avLst/>
          </a:prstGeom>
          <a:noFill/>
        </p:spPr>
        <p:txBody>
          <a:bodyPr wrap="square">
            <a:spAutoFit/>
          </a:bodyPr>
          <a:lstStyle/>
          <a:p>
            <a:pPr algn="l"/>
            <a:endParaRPr lang="en-GB" sz="2000" b="0" i="0" dirty="0">
              <a:solidFill>
                <a:srgbClr val="140033"/>
              </a:solidFill>
              <a:effectLst/>
              <a:latin typeface="Reader Pro"/>
            </a:endParaRPr>
          </a:p>
          <a:p>
            <a:pPr algn="l">
              <a:buFont typeface="Arial" panose="020B0604020202020204" pitchFamily="34" charset="0"/>
              <a:buChar char="•"/>
            </a:pPr>
            <a:r>
              <a:rPr lang="en-GB" sz="2400" b="0" i="0" dirty="0">
                <a:solidFill>
                  <a:schemeClr val="accent1"/>
                </a:solidFill>
                <a:effectLst/>
                <a:latin typeface="Arial" panose="020B0604020202020204" pitchFamily="34" charset="0"/>
                <a:cs typeface="Arial" panose="020B0604020202020204" pitchFamily="34" charset="0"/>
              </a:rPr>
              <a:t>H&amp;S Legislation</a:t>
            </a:r>
          </a:p>
          <a:p>
            <a:pPr algn="l">
              <a:buFont typeface="Arial" panose="020B0604020202020204" pitchFamily="34" charset="0"/>
              <a:buChar char="•"/>
            </a:pPr>
            <a:r>
              <a:rPr lang="en-GB" sz="2400" b="0" i="0" dirty="0">
                <a:solidFill>
                  <a:schemeClr val="accent1"/>
                </a:solidFill>
                <a:effectLst/>
                <a:latin typeface="Arial" panose="020B0604020202020204" pitchFamily="34" charset="0"/>
                <a:cs typeface="Arial" panose="020B0604020202020204" pitchFamily="34" charset="0"/>
              </a:rPr>
              <a:t>Health &amp; Safety at work Act 1974</a:t>
            </a:r>
          </a:p>
          <a:p>
            <a:pPr algn="l">
              <a:buFont typeface="Arial" panose="020B0604020202020204" pitchFamily="34" charset="0"/>
              <a:buChar char="•"/>
            </a:pPr>
            <a:r>
              <a:rPr lang="en-GB" sz="2400" b="0" i="0" dirty="0">
                <a:solidFill>
                  <a:schemeClr val="accent1"/>
                </a:solidFill>
                <a:effectLst/>
                <a:latin typeface="Arial" panose="020B0604020202020204" pitchFamily="34" charset="0"/>
                <a:cs typeface="Arial" panose="020B0604020202020204" pitchFamily="34" charset="0"/>
              </a:rPr>
              <a:t>NMC Standards for Midwifery</a:t>
            </a:r>
          </a:p>
          <a:p>
            <a:pPr algn="l">
              <a:buFont typeface="Arial" panose="020B0604020202020204" pitchFamily="34" charset="0"/>
              <a:buChar char="•"/>
            </a:pPr>
            <a:r>
              <a:rPr lang="en-GB" sz="2400" b="0" i="0" dirty="0">
                <a:solidFill>
                  <a:schemeClr val="accent1"/>
                </a:solidFill>
                <a:effectLst/>
                <a:latin typeface="Arial" panose="020B0604020202020204" pitchFamily="34" charset="0"/>
                <a:cs typeface="Arial" panose="020B0604020202020204" pitchFamily="34" charset="0"/>
              </a:rPr>
              <a:t>NMC Standards for Education</a:t>
            </a:r>
          </a:p>
          <a:p>
            <a:pPr algn="l">
              <a:buFont typeface="Arial" panose="020B0604020202020204" pitchFamily="34" charset="0"/>
              <a:buChar char="•"/>
            </a:pPr>
            <a:r>
              <a:rPr lang="en-GB" sz="2400" b="0" i="0" dirty="0">
                <a:solidFill>
                  <a:schemeClr val="accent1"/>
                </a:solidFill>
                <a:effectLst/>
                <a:latin typeface="Arial" panose="020B0604020202020204" pitchFamily="34" charset="0"/>
                <a:cs typeface="Arial" panose="020B0604020202020204" pitchFamily="34" charset="0"/>
              </a:rPr>
              <a:t>The four countries NHS strategies</a:t>
            </a:r>
          </a:p>
          <a:p>
            <a:pPr algn="l"/>
            <a:r>
              <a:rPr lang="en-GB" sz="2400" b="1" i="0" dirty="0">
                <a:solidFill>
                  <a:schemeClr val="accent5"/>
                </a:solidFill>
                <a:effectLst/>
                <a:latin typeface="Arial" panose="020B0604020202020204" pitchFamily="34" charset="0"/>
                <a:cs typeface="Arial" panose="020B0604020202020204" pitchFamily="34" charset="0"/>
              </a:rPr>
              <a:t>We ask </a:t>
            </a:r>
            <a:r>
              <a:rPr lang="en-GB" sz="2400" b="0" i="0" dirty="0">
                <a:solidFill>
                  <a:schemeClr val="accent1"/>
                </a:solidFill>
                <a:effectLst/>
                <a:latin typeface="Arial" panose="020B0604020202020204" pitchFamily="34" charset="0"/>
                <a:cs typeface="Arial" panose="020B0604020202020204" pitchFamily="34" charset="0"/>
              </a:rPr>
              <a:t>that all CEOs and Workforce leaders formally agree to the signing of the RCM</a:t>
            </a:r>
          </a:p>
          <a:p>
            <a:pPr algn="l">
              <a:buFont typeface="Arial" panose="020B0604020202020204" pitchFamily="34" charset="0"/>
              <a:buChar char="•"/>
            </a:pPr>
            <a:r>
              <a:rPr lang="en-GB" sz="2400" b="0" i="0" dirty="0">
                <a:solidFill>
                  <a:schemeClr val="accent1"/>
                </a:solidFill>
                <a:effectLst/>
                <a:latin typeface="Arial" panose="020B0604020202020204" pitchFamily="34" charset="0"/>
                <a:cs typeface="Arial" panose="020B0604020202020204" pitchFamily="34" charset="0"/>
              </a:rPr>
              <a:t>Caring For You 2022 Charter of Commitments.</a:t>
            </a:r>
          </a:p>
          <a:p>
            <a:pPr algn="l"/>
            <a:r>
              <a:rPr lang="en-GB" sz="2400" b="1" i="0" dirty="0">
                <a:solidFill>
                  <a:schemeClr val="accent5"/>
                </a:solidFill>
                <a:effectLst/>
                <a:latin typeface="Arial" panose="020B0604020202020204" pitchFamily="34" charset="0"/>
                <a:cs typeface="Arial" panose="020B0604020202020204" pitchFamily="34" charset="0"/>
              </a:rPr>
              <a:t>Ensuring registrants </a:t>
            </a:r>
            <a:r>
              <a:rPr lang="en-GB" sz="2400" b="0" i="0" dirty="0">
                <a:solidFill>
                  <a:schemeClr val="accent1"/>
                </a:solidFill>
                <a:effectLst/>
                <a:latin typeface="Arial" panose="020B0604020202020204" pitchFamily="34" charset="0"/>
                <a:cs typeface="Arial" panose="020B0604020202020204" pitchFamily="34" charset="0"/>
              </a:rPr>
              <a:t>can work within their NMC code of practice and provide safe high-quality care and positive experience for mothers, families, and their babies.</a:t>
            </a:r>
          </a:p>
        </p:txBody>
      </p:sp>
    </p:spTree>
    <p:extLst>
      <p:ext uri="{BB962C8B-B14F-4D97-AF65-F5344CB8AC3E}">
        <p14:creationId xmlns:p14="http://schemas.microsoft.com/office/powerpoint/2010/main" val="603815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xfrm>
            <a:off x="704007" y="284208"/>
            <a:ext cx="10496043" cy="816310"/>
          </a:xfrm>
          <a:ln>
            <a:noFill/>
          </a:ln>
        </p:spPr>
        <p:txBody>
          <a:bodyPr>
            <a:normAutofit/>
          </a:bodyPr>
          <a:lstStyle/>
          <a:p>
            <a:r>
              <a:rPr lang="en-US" sz="2400" b="1" dirty="0">
                <a:solidFill>
                  <a:schemeClr val="accent6">
                    <a:lumMod val="75000"/>
                  </a:schemeClr>
                </a:solidFill>
                <a:latin typeface="Arial" panose="020B0604020202020204" pitchFamily="34" charset="0"/>
                <a:cs typeface="Arial" panose="020B0604020202020204" pitchFamily="34" charset="0"/>
              </a:rPr>
              <a:t>Caring for You 2022 charter – employer commitments:</a:t>
            </a:r>
          </a:p>
        </p:txBody>
      </p:sp>
      <p:sp>
        <p:nvSpPr>
          <p:cNvPr id="4" name="Content Placeholder 3">
            <a:extLst>
              <a:ext uri="{FF2B5EF4-FFF2-40B4-BE49-F238E27FC236}">
                <a16:creationId xmlns:a16="http://schemas.microsoft.com/office/drawing/2014/main" id="{0761646F-D1E1-4923-8948-8DC2EA6FF7AD}"/>
              </a:ext>
            </a:extLst>
          </p:cNvPr>
          <p:cNvSpPr>
            <a:spLocks noGrp="1"/>
          </p:cNvSpPr>
          <p:nvPr>
            <p:ph idx="1"/>
          </p:nvPr>
        </p:nvSpPr>
        <p:spPr>
          <a:xfrm>
            <a:off x="838200" y="906307"/>
            <a:ext cx="10515600" cy="6117579"/>
          </a:xfrm>
        </p:spPr>
        <p:txBody>
          <a:bodyPr>
            <a:normAutofit fontScale="25000" lnSpcReduction="20000"/>
          </a:bodyPr>
          <a:lstStyle/>
          <a:p>
            <a:pPr marL="0" indent="0">
              <a:lnSpc>
                <a:spcPct val="110000"/>
              </a:lnSpc>
              <a:spcAft>
                <a:spcPts val="600"/>
              </a:spcAft>
              <a:buNone/>
            </a:pPr>
            <a:r>
              <a:rPr lang="en-GB" sz="8000" b="1" dirty="0">
                <a:solidFill>
                  <a:schemeClr val="accent1">
                    <a:lumMod val="75000"/>
                  </a:schemeClr>
                </a:solidFill>
                <a:latin typeface="Arial" panose="020B0604020202020204" pitchFamily="34" charset="0"/>
                <a:cs typeface="Arial" panose="020B0604020202020204" pitchFamily="34" charset="0"/>
              </a:rPr>
              <a:t>C</a:t>
            </a:r>
            <a:r>
              <a:rPr lang="en-GB" sz="8000" b="1" dirty="0">
                <a:effectLst/>
                <a:latin typeface="Arial" panose="020B0604020202020204" pitchFamily="34" charset="0"/>
                <a:ea typeface="Times New Roman" panose="02020603050405020304" pitchFamily="18" charset="0"/>
                <a:cs typeface="Times New Roman" panose="02020603050405020304" pitchFamily="18" charset="0"/>
              </a:rPr>
              <a:t> </a:t>
            </a:r>
            <a:r>
              <a:rPr lang="en-GB" sz="8000" b="1" dirty="0">
                <a:solidFill>
                  <a:schemeClr val="accent6">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Culture </a:t>
            </a:r>
            <a:r>
              <a:rPr lang="en-GB" sz="80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We commit to promote a positive, inclusive culture where staff feel valued, respected and invested in, ensure a safe and effective learning environment for students </a:t>
            </a:r>
            <a:endParaRPr lang="en-GB" sz="8000" dirty="0">
              <a:solidFill>
                <a:schemeClr val="accent1"/>
              </a:solidFill>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0000"/>
              </a:lnSpc>
              <a:spcAft>
                <a:spcPts val="600"/>
              </a:spcAft>
              <a:buNone/>
            </a:pPr>
            <a:r>
              <a:rPr lang="en-GB" sz="80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A</a:t>
            </a:r>
            <a:r>
              <a:rPr lang="en-GB" sz="8000" b="1" dirty="0">
                <a:effectLst/>
                <a:latin typeface="Arial" panose="020B0604020202020204" pitchFamily="34" charset="0"/>
                <a:ea typeface="Times New Roman" panose="02020603050405020304" pitchFamily="18" charset="0"/>
                <a:cs typeface="Arial" panose="020B0604020202020204" pitchFamily="34" charset="0"/>
              </a:rPr>
              <a:t> </a:t>
            </a:r>
            <a:r>
              <a:rPr lang="en-GB" sz="8000" b="1" dirty="0">
                <a:solidFill>
                  <a:schemeClr val="accent6">
                    <a:lumMod val="75000"/>
                  </a:schemeClr>
                </a:solidFill>
                <a:effectLst/>
                <a:latin typeface="Arial" panose="020B0604020202020204" pitchFamily="34" charset="0"/>
                <a:ea typeface="Times New Roman" panose="02020603050405020304" pitchFamily="18" charset="0"/>
                <a:cs typeface="Arial" panose="020B0604020202020204" pitchFamily="34" charset="0"/>
              </a:rPr>
              <a:t>Action</a:t>
            </a:r>
            <a:r>
              <a:rPr lang="en-GB" sz="8000" b="1" dirty="0">
                <a:effectLst/>
                <a:latin typeface="Arial" panose="020B0604020202020204" pitchFamily="34" charset="0"/>
                <a:ea typeface="Times New Roman" panose="02020603050405020304" pitchFamily="18" charset="0"/>
                <a:cs typeface="Times New Roman" panose="02020603050405020304" pitchFamily="18" charset="0"/>
              </a:rPr>
              <a:t> </a:t>
            </a:r>
            <a:r>
              <a:rPr lang="en-GB" sz="8000" dirty="0">
                <a:solidFill>
                  <a:schemeClr val="accent1">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We commit to work to in partnership with RCM branch and workforce business partners, to implement bespoke action plans based on local issues, identified by the maternity team.</a:t>
            </a:r>
            <a:r>
              <a:rPr lang="en-GB" sz="8000" b="1" dirty="0">
                <a:solidFill>
                  <a:schemeClr val="accent1">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lvl="0" indent="0">
              <a:lnSpc>
                <a:spcPct val="110000"/>
              </a:lnSpc>
              <a:buNone/>
            </a:pPr>
            <a:r>
              <a:rPr lang="en-GB" sz="8000" b="1" dirty="0">
                <a:solidFill>
                  <a:schemeClr val="accent1">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R</a:t>
            </a:r>
            <a:r>
              <a:rPr lang="en-GB" sz="8000" b="1" dirty="0">
                <a:effectLst/>
                <a:latin typeface="Arial" panose="020B0604020202020204" pitchFamily="34" charset="0"/>
                <a:ea typeface="Times New Roman" panose="02020603050405020304" pitchFamily="18" charset="0"/>
                <a:cs typeface="Times New Roman" panose="02020603050405020304" pitchFamily="18" charset="0"/>
              </a:rPr>
              <a:t> </a:t>
            </a:r>
            <a:r>
              <a:rPr lang="en-GB" sz="8000" b="1" dirty="0">
                <a:solidFill>
                  <a:schemeClr val="accent6">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Responsibility</a:t>
            </a:r>
            <a:r>
              <a:rPr lang="en-GB" sz="8000" b="1" dirty="0">
                <a:effectLst/>
                <a:latin typeface="Arial" panose="020B0604020202020204" pitchFamily="34" charset="0"/>
                <a:ea typeface="Times New Roman" panose="02020603050405020304" pitchFamily="18" charset="0"/>
                <a:cs typeface="Times New Roman" panose="02020603050405020304" pitchFamily="18" charset="0"/>
              </a:rPr>
              <a:t> </a:t>
            </a:r>
            <a:r>
              <a:rPr lang="en-GB" sz="8000" dirty="0">
                <a:solidFill>
                  <a:schemeClr val="accent1">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We will implement robust H&amp;S strategies to prevent damage to staff wellbeing, ensuring zero tolerance of violence and/or aggression. As an employer we are committed to providing a safe and healthy working environment. </a:t>
            </a:r>
          </a:p>
          <a:p>
            <a:pPr marL="0" indent="0">
              <a:lnSpc>
                <a:spcPct val="110000"/>
              </a:lnSpc>
              <a:spcAft>
                <a:spcPts val="600"/>
              </a:spcAft>
              <a:buNone/>
            </a:pPr>
            <a:r>
              <a:rPr lang="en-GB" sz="8000" b="1" dirty="0">
                <a:solidFill>
                  <a:schemeClr val="accent1">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I </a:t>
            </a:r>
            <a:r>
              <a:rPr lang="en-GB" sz="8000" b="1" dirty="0">
                <a:effectLst/>
                <a:latin typeface="Arial" panose="020B0604020202020204" pitchFamily="34" charset="0"/>
                <a:ea typeface="Times New Roman" panose="02020603050405020304" pitchFamily="18" charset="0"/>
                <a:cs typeface="Times New Roman" panose="02020603050405020304" pitchFamily="18" charset="0"/>
              </a:rPr>
              <a:t> </a:t>
            </a:r>
            <a:r>
              <a:rPr lang="en-GB" sz="8000" b="1" dirty="0">
                <a:solidFill>
                  <a:schemeClr val="accent6">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Inclusive </a:t>
            </a:r>
            <a:r>
              <a:rPr lang="en-GB" sz="8000" dirty="0">
                <a:solidFill>
                  <a:schemeClr val="accent1">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We will implement actions to address inequality in the workplace, ensure </a:t>
            </a:r>
            <a:r>
              <a:rPr lang="en-GB" sz="8000" dirty="0">
                <a:solidFill>
                  <a:schemeClr val="accent1">
                    <a:lumMod val="75000"/>
                  </a:schemeClr>
                </a:solidFill>
                <a:latin typeface="Arial" panose="020B0604020202020204" pitchFamily="34" charset="0"/>
                <a:ea typeface="Times New Roman" panose="02020603050405020304" pitchFamily="18" charset="0"/>
                <a:cs typeface="Times New Roman" panose="02020603050405020304" pitchFamily="18" charset="0"/>
              </a:rPr>
              <a:t>inclusivity and </a:t>
            </a:r>
            <a:r>
              <a:rPr lang="en-GB" sz="8000" dirty="0">
                <a:solidFill>
                  <a:schemeClr val="accent1">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protect staff from bullying, incivility </a:t>
            </a:r>
            <a:r>
              <a:rPr lang="en-GB" sz="8000" dirty="0">
                <a:solidFill>
                  <a:schemeClr val="accent1">
                    <a:lumMod val="75000"/>
                  </a:schemeClr>
                </a:solidFill>
                <a:latin typeface="Arial" panose="020B0604020202020204" pitchFamily="34" charset="0"/>
                <a:ea typeface="Times New Roman" panose="02020603050405020304" pitchFamily="18" charset="0"/>
                <a:cs typeface="Times New Roman" panose="02020603050405020304" pitchFamily="18" charset="0"/>
              </a:rPr>
              <a:t>plus all </a:t>
            </a:r>
            <a:r>
              <a:rPr lang="en-GB" sz="8000" dirty="0">
                <a:solidFill>
                  <a:schemeClr val="accent1">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negative  undermining behaviours.</a:t>
            </a:r>
            <a:endParaRPr lang="en-GB" sz="8000" b="1" dirty="0">
              <a:solidFill>
                <a:schemeClr val="accent1">
                  <a:lumMod val="75000"/>
                </a:schemeClr>
              </a:solidFill>
              <a:latin typeface="Arial" panose="020B0604020202020204" pitchFamily="34" charset="0"/>
              <a:ea typeface="Times New Roman" panose="02020603050405020304" pitchFamily="18" charset="0"/>
              <a:cs typeface="Times New Roman" panose="02020603050405020304" pitchFamily="18" charset="0"/>
            </a:endParaRPr>
          </a:p>
          <a:p>
            <a:pPr marL="0" indent="0">
              <a:lnSpc>
                <a:spcPct val="110000"/>
              </a:lnSpc>
              <a:spcAft>
                <a:spcPts val="600"/>
              </a:spcAft>
              <a:buNone/>
            </a:pPr>
            <a:r>
              <a:rPr lang="en-GB" sz="8000" b="1" dirty="0">
                <a:solidFill>
                  <a:schemeClr val="accent1">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N</a:t>
            </a:r>
            <a:r>
              <a:rPr lang="en-GB" sz="8000" b="1" dirty="0">
                <a:effectLst/>
                <a:latin typeface="Arial" panose="020B0604020202020204" pitchFamily="34" charset="0"/>
                <a:ea typeface="Times New Roman" panose="02020603050405020304" pitchFamily="18" charset="0"/>
                <a:cs typeface="Times New Roman" panose="02020603050405020304" pitchFamily="18" charset="0"/>
              </a:rPr>
              <a:t> </a:t>
            </a:r>
            <a:r>
              <a:rPr lang="en-GB" sz="8000" b="1" dirty="0">
                <a:solidFill>
                  <a:schemeClr val="accent6">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Nurture</a:t>
            </a:r>
            <a:r>
              <a:rPr lang="en-GB" sz="8000" b="1" dirty="0">
                <a:effectLst/>
                <a:latin typeface="Arial" panose="020B0604020202020204" pitchFamily="34" charset="0"/>
                <a:ea typeface="Times New Roman" panose="02020603050405020304" pitchFamily="18" charset="0"/>
                <a:cs typeface="Times New Roman" panose="02020603050405020304" pitchFamily="18" charset="0"/>
              </a:rPr>
              <a:t> </a:t>
            </a:r>
            <a:r>
              <a:rPr lang="en-GB" sz="8000" dirty="0">
                <a:solidFill>
                  <a:schemeClr val="accent1">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We will ensure a positive start for all new starters, newly qualified and returners to the service. Promote attractive and innovative shift patterns, we will work positively to embed true flexible shift patterns which will be </a:t>
            </a:r>
            <a:r>
              <a:rPr lang="en-GB" sz="8000" dirty="0">
                <a:solidFill>
                  <a:schemeClr val="accent1">
                    <a:lumMod val="75000"/>
                  </a:schemeClr>
                </a:solidFill>
                <a:latin typeface="Arial" panose="020B0604020202020204" pitchFamily="34" charset="0"/>
                <a:ea typeface="Times New Roman" panose="02020603050405020304" pitchFamily="18" charset="0"/>
                <a:cs typeface="Times New Roman" panose="02020603050405020304" pitchFamily="18" charset="0"/>
              </a:rPr>
              <a:t>easily accessible to</a:t>
            </a:r>
            <a:r>
              <a:rPr lang="en-GB" sz="8000" dirty="0">
                <a:solidFill>
                  <a:schemeClr val="accent1">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 Midwives and MSW’s.</a:t>
            </a:r>
          </a:p>
          <a:p>
            <a:pPr marL="0" indent="0">
              <a:lnSpc>
                <a:spcPct val="110000"/>
              </a:lnSpc>
              <a:spcAft>
                <a:spcPts val="600"/>
              </a:spcAft>
              <a:buNone/>
            </a:pPr>
            <a:r>
              <a:rPr lang="en-GB" sz="8000" b="1" dirty="0">
                <a:solidFill>
                  <a:schemeClr val="accent1">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G</a:t>
            </a:r>
            <a:r>
              <a:rPr lang="en-GB" sz="8000" b="1" dirty="0">
                <a:effectLst/>
                <a:latin typeface="Arial" panose="020B0604020202020204" pitchFamily="34" charset="0"/>
                <a:ea typeface="Times New Roman" panose="02020603050405020304" pitchFamily="18" charset="0"/>
                <a:cs typeface="Times New Roman" panose="02020603050405020304" pitchFamily="18" charset="0"/>
              </a:rPr>
              <a:t> </a:t>
            </a:r>
            <a:r>
              <a:rPr lang="en-GB" sz="8000" b="1" dirty="0">
                <a:solidFill>
                  <a:schemeClr val="accent6">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Good to Great </a:t>
            </a:r>
            <a:r>
              <a:rPr lang="en-GB" sz="8000" dirty="0">
                <a:solidFill>
                  <a:schemeClr val="accent1">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We will wo</a:t>
            </a:r>
            <a:r>
              <a:rPr lang="en-GB" sz="8000" dirty="0">
                <a:solidFill>
                  <a:schemeClr val="accent1">
                    <a:lumMod val="75000"/>
                  </a:schemeClr>
                </a:solidFill>
                <a:latin typeface="Arial" panose="020B0604020202020204" pitchFamily="34" charset="0"/>
                <a:ea typeface="Times New Roman" panose="02020603050405020304" pitchFamily="18" charset="0"/>
                <a:cs typeface="Times New Roman" panose="02020603050405020304" pitchFamily="18" charset="0"/>
              </a:rPr>
              <a:t>rk in partnership to </a:t>
            </a:r>
            <a:r>
              <a:rPr lang="en-GB" sz="8000" dirty="0">
                <a:solidFill>
                  <a:schemeClr val="accent1">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monitor and evaluate progress in relation to </a:t>
            </a:r>
            <a:r>
              <a:rPr lang="en-GB" sz="8000" dirty="0">
                <a:solidFill>
                  <a:schemeClr val="accent1">
                    <a:lumMod val="75000"/>
                  </a:schemeClr>
                </a:solidFill>
                <a:latin typeface="Arial" panose="020B0604020202020204" pitchFamily="34" charset="0"/>
                <a:ea typeface="Times New Roman" panose="02020603050405020304" pitchFamily="18" charset="0"/>
                <a:cs typeface="Times New Roman" panose="02020603050405020304" pitchFamily="18" charset="0"/>
              </a:rPr>
              <a:t>our action plans and </a:t>
            </a:r>
            <a:r>
              <a:rPr lang="en-GB" sz="8000" dirty="0">
                <a:solidFill>
                  <a:schemeClr val="accent1">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 the experience of </a:t>
            </a:r>
            <a:r>
              <a:rPr lang="en-GB" sz="8000" dirty="0">
                <a:solidFill>
                  <a:schemeClr val="accent1">
                    <a:lumMod val="75000"/>
                  </a:schemeClr>
                </a:solidFill>
                <a:latin typeface="Arial" panose="020B0604020202020204" pitchFamily="34" charset="0"/>
                <a:ea typeface="Times New Roman" panose="02020603050405020304" pitchFamily="18" charset="0"/>
                <a:cs typeface="Times New Roman" panose="02020603050405020304" pitchFamily="18" charset="0"/>
              </a:rPr>
              <a:t>all Midwives MSW’s and students, improving and adjusting accordingly</a:t>
            </a:r>
            <a:r>
              <a:rPr lang="en-GB" sz="8000" dirty="0">
                <a:latin typeface="Arial" panose="020B0604020202020204" pitchFamily="34" charset="0"/>
                <a:ea typeface="Times New Roman" panose="02020603050405020304" pitchFamily="18" charset="0"/>
                <a:cs typeface="Times New Roman" panose="02020603050405020304" pitchFamily="18" charset="0"/>
              </a:rPr>
              <a:t>.</a:t>
            </a:r>
            <a:r>
              <a:rPr lang="en-GB" sz="80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GB" sz="80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172359644"/>
      </p:ext>
    </p:extLst>
  </p:cSld>
  <p:clrMapOvr>
    <a:masterClrMapping/>
  </p:clrMapOvr>
</p:sld>
</file>

<file path=ppt/theme/theme1.xml><?xml version="1.0" encoding="utf-8"?>
<a:theme xmlns:a="http://schemas.openxmlformats.org/drawingml/2006/main" name="Office Theme">
  <a:themeElements>
    <a:clrScheme name="Berry">
      <a:dk1>
        <a:srgbClr val="000000"/>
      </a:dk1>
      <a:lt1>
        <a:srgbClr val="FFFFFF"/>
      </a:lt1>
      <a:dk2>
        <a:srgbClr val="44546A"/>
      </a:dk2>
      <a:lt2>
        <a:srgbClr val="E7E6E6"/>
      </a:lt2>
      <a:accent1>
        <a:srgbClr val="371488"/>
      </a:accent1>
      <a:accent2>
        <a:srgbClr val="EE6B42"/>
      </a:accent2>
      <a:accent3>
        <a:srgbClr val="F1903D"/>
      </a:accent3>
      <a:accent4>
        <a:srgbClr val="FF3333"/>
      </a:accent4>
      <a:accent5>
        <a:srgbClr val="A63589"/>
      </a:accent5>
      <a:accent6>
        <a:srgbClr val="DD239C"/>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cm powerpoint template" id="{9FC4FB84-55A1-BD45-97B9-D5E4D70423BD}" vid="{7D751C1C-81D8-B747-AA62-D7B00DDC5289}"/>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erry">
      <a:dk1>
        <a:srgbClr val="000000"/>
      </a:dk1>
      <a:lt1>
        <a:srgbClr val="FFFFFF"/>
      </a:lt1>
      <a:dk2>
        <a:srgbClr val="44546A"/>
      </a:dk2>
      <a:lt2>
        <a:srgbClr val="E7E6E6"/>
      </a:lt2>
      <a:accent1>
        <a:srgbClr val="371488"/>
      </a:accent1>
      <a:accent2>
        <a:srgbClr val="EE6B42"/>
      </a:accent2>
      <a:accent3>
        <a:srgbClr val="F1903D"/>
      </a:accent3>
      <a:accent4>
        <a:srgbClr val="FF3333"/>
      </a:accent4>
      <a:accent5>
        <a:srgbClr val="A63589"/>
      </a:accent5>
      <a:accent6>
        <a:srgbClr val="DD239C"/>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cm powerpoint template" id="{9FC4FB84-55A1-BD45-97B9-D5E4D70423BD}" vid="{7D751C1C-81D8-B747-AA62-D7B00DDC5289}"/>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70210A1BFC9ED45B5EC745DB8D0DFF5" ma:contentTypeVersion="8" ma:contentTypeDescription="Create a new document." ma:contentTypeScope="" ma:versionID="1a11345890ea432c53f58c35fe9252be">
  <xsd:schema xmlns:xsd="http://www.w3.org/2001/XMLSchema" xmlns:xs="http://www.w3.org/2001/XMLSchema" xmlns:p="http://schemas.microsoft.com/office/2006/metadata/properties" xmlns:ns2="474f44ab-aaf7-4ed0-92bb-0fbe92a81273" xmlns:ns3="76dfe33f-c1a0-4250-8590-09fa896a099b" targetNamespace="http://schemas.microsoft.com/office/2006/metadata/properties" ma:root="true" ma:fieldsID="21bbab3169dadc99302d181d7d289a6a" ns2:_="" ns3:_="">
    <xsd:import namespace="474f44ab-aaf7-4ed0-92bb-0fbe92a81273"/>
    <xsd:import namespace="76dfe33f-c1a0-4250-8590-09fa896a099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74f44ab-aaf7-4ed0-92bb-0fbe92a812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dfe33f-c1a0-4250-8590-09fa896a099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5FAED0A-E53E-4B90-9A75-8F3430C7B861}">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76dfe33f-c1a0-4250-8590-09fa896a099b"/>
    <ds:schemaRef ds:uri="474f44ab-aaf7-4ed0-92bb-0fbe92a81273"/>
    <ds:schemaRef ds:uri="http://www.w3.org/XML/1998/namespace"/>
  </ds:schemaRefs>
</ds:datastoreItem>
</file>

<file path=customXml/itemProps2.xml><?xml version="1.0" encoding="utf-8"?>
<ds:datastoreItem xmlns:ds="http://schemas.openxmlformats.org/officeDocument/2006/customXml" ds:itemID="{045EC1D0-B524-4693-B6A3-7729155CC2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74f44ab-aaf7-4ed0-92bb-0fbe92a81273"/>
    <ds:schemaRef ds:uri="76dfe33f-c1a0-4250-8590-09fa896a09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60CC529-67B0-4A18-B4F9-5F620799413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627</TotalTime>
  <Words>1282</Words>
  <Application>Microsoft Office PowerPoint</Application>
  <PresentationFormat>Widescreen</PresentationFormat>
  <Paragraphs>113</Paragraphs>
  <Slides>13</Slides>
  <Notes>3</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13</vt:i4>
      </vt:variant>
    </vt:vector>
  </HeadingPairs>
  <TitlesOfParts>
    <vt:vector size="20" baseType="lpstr">
      <vt:lpstr>Arial</vt:lpstr>
      <vt:lpstr>Calibri</vt:lpstr>
      <vt:lpstr>Calibri Light</vt:lpstr>
      <vt:lpstr>Reader Pro</vt:lpstr>
      <vt:lpstr>Office Theme</vt:lpstr>
      <vt:lpstr>Office Theme</vt:lpstr>
      <vt:lpstr>Office Theme</vt:lpstr>
      <vt:lpstr>Caring for You </vt:lpstr>
      <vt:lpstr>Background</vt:lpstr>
      <vt:lpstr>Background</vt:lpstr>
      <vt:lpstr>Background</vt:lpstr>
      <vt:lpstr>RCM Follow Up  National Survey</vt:lpstr>
      <vt:lpstr>Caring for You:  Refresh, rejuvenate and reinstate</vt:lpstr>
      <vt:lpstr>Caring for You:  Refresh, rejuvenate and reinstate</vt:lpstr>
      <vt:lpstr>PowerPoint Presentation</vt:lpstr>
      <vt:lpstr>Caring for You 2022 charter – employer commitments:</vt:lpstr>
      <vt:lpstr>Caring for You refresh 2022 Resources:</vt:lpstr>
      <vt:lpstr>RCM Caring For You ethos</vt:lpstr>
      <vt:lpstr>Caring For You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Lesley Wood</dc:creator>
  <cp:lastModifiedBy>Lesley Wood</cp:lastModifiedBy>
  <cp:revision>8</cp:revision>
  <dcterms:created xsi:type="dcterms:W3CDTF">2022-02-09T07:29:24Z</dcterms:created>
  <dcterms:modified xsi:type="dcterms:W3CDTF">2022-06-22T15:12:36Z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0x010100370210A1BFC9ED45B5EC745DB8D0DFF5</vt:lpwstr>
  </property>
</Properties>
</file>