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48" r:id="rId5"/>
  </p:sldMasterIdLst>
  <p:notesMasterIdLst>
    <p:notesMasterId r:id="rId21"/>
  </p:notesMasterIdLst>
  <p:sldIdLst>
    <p:sldId id="256" r:id="rId6"/>
    <p:sldId id="275" r:id="rId7"/>
    <p:sldId id="276" r:id="rId8"/>
    <p:sldId id="277" r:id="rId9"/>
    <p:sldId id="280" r:id="rId10"/>
    <p:sldId id="278" r:id="rId11"/>
    <p:sldId id="269" r:id="rId12"/>
    <p:sldId id="282" r:id="rId13"/>
    <p:sldId id="281" r:id="rId14"/>
    <p:sldId id="291" r:id="rId15"/>
    <p:sldId id="293" r:id="rId16"/>
    <p:sldId id="294" r:id="rId17"/>
    <p:sldId id="290" r:id="rId18"/>
    <p:sldId id="272"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518" autoAdjust="0"/>
  </p:normalViewPr>
  <p:slideViewPr>
    <p:cSldViewPr snapToGrid="0" snapToObjects="1">
      <p:cViewPr varScale="1">
        <p:scale>
          <a:sx n="90" d="100"/>
          <a:sy n="90" d="100"/>
        </p:scale>
        <p:origin x="1356"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78E4D199-4A9A-4883-83F3-FB9B4CDDA739}"/>
    <pc:docChg chg="undo custSel modSld">
      <pc:chgData name="Emma Barr" userId="dbd6be6c-16cd-4311-8303-375488553fad" providerId="ADAL" clId="{78E4D199-4A9A-4883-83F3-FB9B4CDDA739}" dt="2023-05-17T07:51:54.973" v="43" actId="21"/>
      <pc:docMkLst>
        <pc:docMk/>
      </pc:docMkLst>
      <pc:sldChg chg="delSp modSp mod">
        <pc:chgData name="Emma Barr" userId="dbd6be6c-16cd-4311-8303-375488553fad" providerId="ADAL" clId="{78E4D199-4A9A-4883-83F3-FB9B4CDDA739}" dt="2023-05-17T06:50:20.020" v="20" actId="1076"/>
        <pc:sldMkLst>
          <pc:docMk/>
          <pc:sldMk cId="2742502933" sldId="256"/>
        </pc:sldMkLst>
        <pc:spChg chg="mod">
          <ac:chgData name="Emma Barr" userId="dbd6be6c-16cd-4311-8303-375488553fad" providerId="ADAL" clId="{78E4D199-4A9A-4883-83F3-FB9B4CDDA739}" dt="2023-05-17T06:50:20.020" v="20" actId="1076"/>
          <ac:spMkLst>
            <pc:docMk/>
            <pc:sldMk cId="2742502933" sldId="256"/>
            <ac:spMk id="2" creationId="{AE967CC4-4133-EA45-B050-CEEFAADE70E6}"/>
          </ac:spMkLst>
        </pc:spChg>
        <pc:spChg chg="mod">
          <ac:chgData name="Emma Barr" userId="dbd6be6c-16cd-4311-8303-375488553fad" providerId="ADAL" clId="{78E4D199-4A9A-4883-83F3-FB9B4CDDA739}" dt="2023-05-17T06:50:14.857" v="18" actId="1076"/>
          <ac:spMkLst>
            <pc:docMk/>
            <pc:sldMk cId="2742502933" sldId="256"/>
            <ac:spMk id="3" creationId="{65474254-4D6D-8AB2-D97A-4E7ACC3E104B}"/>
          </ac:spMkLst>
        </pc:spChg>
        <pc:spChg chg="del mod">
          <ac:chgData name="Emma Barr" userId="dbd6be6c-16cd-4311-8303-375488553fad" providerId="ADAL" clId="{78E4D199-4A9A-4883-83F3-FB9B4CDDA739}" dt="2023-05-17T06:49:19.903" v="4" actId="478"/>
          <ac:spMkLst>
            <pc:docMk/>
            <pc:sldMk cId="2742502933" sldId="256"/>
            <ac:spMk id="4" creationId="{1CF22CD5-1764-4149-86CE-97B92BCC4C8C}"/>
          </ac:spMkLst>
        </pc:spChg>
        <pc:spChg chg="mod">
          <ac:chgData name="Emma Barr" userId="dbd6be6c-16cd-4311-8303-375488553fad" providerId="ADAL" clId="{78E4D199-4A9A-4883-83F3-FB9B4CDDA739}" dt="2023-05-17T06:50:17.363" v="19" actId="1076"/>
          <ac:spMkLst>
            <pc:docMk/>
            <pc:sldMk cId="2742502933" sldId="256"/>
            <ac:spMk id="5" creationId="{D2B3F661-841A-8198-FAF7-BF906D371693}"/>
          </ac:spMkLst>
        </pc:spChg>
      </pc:sldChg>
      <pc:sldChg chg="addSp delSp modSp mod">
        <pc:chgData name="Emma Barr" userId="dbd6be6c-16cd-4311-8303-375488553fad" providerId="ADAL" clId="{78E4D199-4A9A-4883-83F3-FB9B4CDDA739}" dt="2023-05-17T07:51:54.973" v="43" actId="21"/>
        <pc:sldMkLst>
          <pc:docMk/>
          <pc:sldMk cId="3967127972" sldId="263"/>
        </pc:sldMkLst>
        <pc:spChg chg="add del">
          <ac:chgData name="Emma Barr" userId="dbd6be6c-16cd-4311-8303-375488553fad" providerId="ADAL" clId="{78E4D199-4A9A-4883-83F3-FB9B4CDDA739}" dt="2023-05-17T07:51:00.902" v="30" actId="22"/>
          <ac:spMkLst>
            <pc:docMk/>
            <pc:sldMk cId="3967127972" sldId="263"/>
            <ac:spMk id="3" creationId="{59C51C0A-B75A-24D9-99AF-D43414593B67}"/>
          </ac:spMkLst>
        </pc:spChg>
        <pc:spChg chg="add del mod">
          <ac:chgData name="Emma Barr" userId="dbd6be6c-16cd-4311-8303-375488553fad" providerId="ADAL" clId="{78E4D199-4A9A-4883-83F3-FB9B4CDDA739}" dt="2023-05-17T07:51:54.973" v="43" actId="21"/>
          <ac:spMkLst>
            <pc:docMk/>
            <pc:sldMk cId="3967127972" sldId="263"/>
            <ac:spMk id="5" creationId="{A21F1BF5-CE2C-8C41-1C2A-9C999AAA0E1D}"/>
          </ac:spMkLst>
        </pc:spChg>
        <pc:spChg chg="add del mod">
          <ac:chgData name="Emma Barr" userId="dbd6be6c-16cd-4311-8303-375488553fad" providerId="ADAL" clId="{78E4D199-4A9A-4883-83F3-FB9B4CDDA739}" dt="2023-05-17T07:51:54.973" v="43" actId="21"/>
          <ac:spMkLst>
            <pc:docMk/>
            <pc:sldMk cId="3967127972" sldId="263"/>
            <ac:spMk id="7" creationId="{A89D03BF-0A7F-7D5B-2445-AD0B597B0CBD}"/>
          </ac:spMkLst>
        </pc:spChg>
      </pc:sldChg>
      <pc:sldChg chg="modSp mod">
        <pc:chgData name="Emma Barr" userId="dbd6be6c-16cd-4311-8303-375488553fad" providerId="ADAL" clId="{78E4D199-4A9A-4883-83F3-FB9B4CDDA739}" dt="2023-05-17T06:50:34.743" v="21" actId="1076"/>
        <pc:sldMkLst>
          <pc:docMk/>
          <pc:sldMk cId="0" sldId="275"/>
        </pc:sldMkLst>
        <pc:picChg chg="mod">
          <ac:chgData name="Emma Barr" userId="dbd6be6c-16cd-4311-8303-375488553fad" providerId="ADAL" clId="{78E4D199-4A9A-4883-83F3-FB9B4CDDA739}" dt="2023-05-17T06:50:34.743" v="21" actId="1076"/>
          <ac:picMkLst>
            <pc:docMk/>
            <pc:sldMk cId="0" sldId="275"/>
            <ac:picMk id="2" creationId="{00000000-0000-0000-0000-000000000000}"/>
          </ac:picMkLst>
        </pc:picChg>
      </pc:sldChg>
      <pc:sldChg chg="modSp mod">
        <pc:chgData name="Emma Barr" userId="dbd6be6c-16cd-4311-8303-375488553fad" providerId="ADAL" clId="{78E4D199-4A9A-4883-83F3-FB9B4CDDA739}" dt="2023-05-17T07:40:45.781" v="22" actId="1076"/>
        <pc:sldMkLst>
          <pc:docMk/>
          <pc:sldMk cId="0" sldId="282"/>
        </pc:sldMkLst>
        <pc:picChg chg="mod">
          <ac:chgData name="Emma Barr" userId="dbd6be6c-16cd-4311-8303-375488553fad" providerId="ADAL" clId="{78E4D199-4A9A-4883-83F3-FB9B4CDDA739}" dt="2023-05-17T07:40:45.781" v="22" actId="1076"/>
          <ac:picMkLst>
            <pc:docMk/>
            <pc:sldMk cId="0" sldId="282"/>
            <ac:picMk id="7" creationId="{00000000-0000-0000-0000-000000000000}"/>
          </ac:picMkLst>
        </pc:picChg>
      </pc:sldChg>
      <pc:sldChg chg="modSp mod">
        <pc:chgData name="Emma Barr" userId="dbd6be6c-16cd-4311-8303-375488553fad" providerId="ADAL" clId="{78E4D199-4A9A-4883-83F3-FB9B4CDDA739}" dt="2023-05-17T07:47:51.520" v="26" actId="1076"/>
        <pc:sldMkLst>
          <pc:docMk/>
          <pc:sldMk cId="1125646008" sldId="290"/>
        </pc:sldMkLst>
        <pc:picChg chg="mod">
          <ac:chgData name="Emma Barr" userId="dbd6be6c-16cd-4311-8303-375488553fad" providerId="ADAL" clId="{78E4D199-4A9A-4883-83F3-FB9B4CDDA739}" dt="2023-05-17T07:47:51.520" v="26" actId="1076"/>
          <ac:picMkLst>
            <pc:docMk/>
            <pc:sldMk cId="1125646008" sldId="290"/>
            <ac:picMk id="2" creationId="{875D0162-E193-A81A-1CD3-CE25B8883A53}"/>
          </ac:picMkLst>
        </pc:picChg>
      </pc:sldChg>
      <pc:sldChg chg="modSp mod">
        <pc:chgData name="Emma Barr" userId="dbd6be6c-16cd-4311-8303-375488553fad" providerId="ADAL" clId="{78E4D199-4A9A-4883-83F3-FB9B4CDDA739}" dt="2023-05-17T07:47:41.401" v="25" actId="2711"/>
        <pc:sldMkLst>
          <pc:docMk/>
          <pc:sldMk cId="148690344" sldId="293"/>
        </pc:sldMkLst>
        <pc:spChg chg="mod">
          <ac:chgData name="Emma Barr" userId="dbd6be6c-16cd-4311-8303-375488553fad" providerId="ADAL" clId="{78E4D199-4A9A-4883-83F3-FB9B4CDDA739}" dt="2023-05-17T07:47:41.401" v="25" actId="2711"/>
          <ac:spMkLst>
            <pc:docMk/>
            <pc:sldMk cId="148690344" sldId="293"/>
            <ac:spMk id="2" creationId="{319F2523-D801-347B-703B-0E563D47B8CA}"/>
          </ac:spMkLst>
        </pc:spChg>
        <pc:spChg chg="mod">
          <ac:chgData name="Emma Barr" userId="dbd6be6c-16cd-4311-8303-375488553fad" providerId="ADAL" clId="{78E4D199-4A9A-4883-83F3-FB9B4CDDA739}" dt="2023-05-17T07:47:35.241" v="24" actId="27636"/>
          <ac:spMkLst>
            <pc:docMk/>
            <pc:sldMk cId="148690344" sldId="293"/>
            <ac:spMk id="3" creationId="{DCB01D51-6A11-1637-35A4-EB74A2F46ED3}"/>
          </ac:spMkLst>
        </pc:spChg>
      </pc:sldChg>
      <pc:sldChg chg="modSp mod">
        <pc:chgData name="Emma Barr" userId="dbd6be6c-16cd-4311-8303-375488553fad" providerId="ADAL" clId="{78E4D199-4A9A-4883-83F3-FB9B4CDDA739}" dt="2023-05-17T07:48:07.663" v="28" actId="14100"/>
        <pc:sldMkLst>
          <pc:docMk/>
          <pc:sldMk cId="639262555" sldId="294"/>
        </pc:sldMkLst>
        <pc:spChg chg="mod">
          <ac:chgData name="Emma Barr" userId="dbd6be6c-16cd-4311-8303-375488553fad" providerId="ADAL" clId="{78E4D199-4A9A-4883-83F3-FB9B4CDDA739}" dt="2023-05-17T07:48:07.663" v="28" actId="14100"/>
          <ac:spMkLst>
            <pc:docMk/>
            <pc:sldMk cId="639262555" sldId="294"/>
            <ac:spMk id="3" creationId="{978599E1-0141-C01C-2A98-939D17695A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1B8A5-F160-4DAE-9718-F048296D5EA0}"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8F637-C9E8-4E06-B9B6-CE8CD9E8CCC4}" type="slidenum">
              <a:rPr lang="en-GB" smtClean="0"/>
              <a:t>‹#›</a:t>
            </a:fld>
            <a:endParaRPr lang="en-GB"/>
          </a:p>
        </p:txBody>
      </p:sp>
    </p:spTree>
    <p:extLst>
      <p:ext uri="{BB962C8B-B14F-4D97-AF65-F5344CB8AC3E}">
        <p14:creationId xmlns:p14="http://schemas.microsoft.com/office/powerpoint/2010/main" val="217361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88F637-C9E8-4E06-B9B6-CE8CD9E8CCC4}" type="slidenum">
              <a:rPr lang="en-GB" smtClean="0"/>
              <a:t>1</a:t>
            </a:fld>
            <a:endParaRPr lang="en-GB"/>
          </a:p>
        </p:txBody>
      </p:sp>
    </p:spTree>
    <p:extLst>
      <p:ext uri="{BB962C8B-B14F-4D97-AF65-F5344CB8AC3E}">
        <p14:creationId xmlns:p14="http://schemas.microsoft.com/office/powerpoint/2010/main" val="23330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5766C9-36E0-4CEA-8306-DB43CBBA71F5}" type="slidenum">
              <a:rPr lang="en-GB" smtClean="0"/>
              <a:t>11</a:t>
            </a:fld>
            <a:endParaRPr lang="en-GB" dirty="0"/>
          </a:p>
        </p:txBody>
      </p:sp>
    </p:spTree>
    <p:extLst>
      <p:ext uri="{BB962C8B-B14F-4D97-AF65-F5344CB8AC3E}">
        <p14:creationId xmlns:p14="http://schemas.microsoft.com/office/powerpoint/2010/main" val="266971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 has a long history of being representatives of midwives 95% of midwives in the country are our members that is over 45.000 members, students, practising, retired midwives and in recent years maternity support workers we are both professional organisation and union so our influence is also on the working environment on which midwives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visible as the voice of midwifery and invited to be around the table with policymakers, governmental organisations as well as developing evidence-based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nva Sans"/>
              </a:rPr>
              <a:t>We use our role </a:t>
            </a:r>
            <a:r>
              <a:rPr lang="en-US" sz="1200" dirty="0">
                <a:solidFill>
                  <a:srgbClr val="000000"/>
                </a:solidFill>
                <a:latin typeface="Calibri" panose="020F0502020204030204" pitchFamily="34" charset="0"/>
                <a:cs typeface="Calibri" panose="020F0502020204030204" pitchFamily="34" charset="0"/>
              </a:rPr>
              <a:t>to</a:t>
            </a:r>
            <a:r>
              <a:rPr lang="en-US" sz="1200" dirty="0">
                <a:solidFill>
                  <a:srgbClr val="000000"/>
                </a:solidFill>
                <a:latin typeface="Canva Sans"/>
              </a:rPr>
              <a:t> promote, support and influence the development of the midwifery profession and high-quality maternity care locally nationally and internationally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Read through the 3 areas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are examples of our partners within International 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Europe’s two geographical areas in which RCM is involved with their own agendas. RCM can promote, support, and influence in midwifery as an individual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even more actively as member of other European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EMA and EFNNMA.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leads to some differences on what kind of activities are involved for example in EU over the years we have been engaged with the professional qualification Directive and other directives like cross border health care which legislative policies in all EU countries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Europe develops Health strategies and action plans specific for WHO European Region, which are adopted or not, by member states representatives of Health Ministries who annually have to report data annually on indicators and compliance with strategies to WHO.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2625"/>
              </a:lnSpc>
              <a:spcBef>
                <a:spcPct val="0"/>
              </a:spcBef>
            </a:pPr>
            <a:r>
              <a:rPr lang="en-US" sz="1400" b="1" dirty="0">
                <a:latin typeface="+mn-lt"/>
              </a:rPr>
              <a:t>Population needs </a:t>
            </a:r>
            <a:r>
              <a:rPr lang="en-US" sz="1400" dirty="0">
                <a:solidFill>
                  <a:srgbClr val="000000"/>
                </a:solidFill>
                <a:latin typeface="+mn-lt"/>
                <a:cs typeface="Calibri" panose="020F0502020204030204" pitchFamily="34" charset="0"/>
              </a:rPr>
              <a:t>Increased maternal age, obesity, infertility treatments, medical complications, perinatal mental health  </a:t>
            </a:r>
          </a:p>
          <a:p>
            <a:pPr algn="l">
              <a:lnSpc>
                <a:spcPts val="2625"/>
              </a:lnSpc>
              <a:spcBef>
                <a:spcPct val="0"/>
              </a:spcBef>
            </a:pPr>
            <a:endParaRPr lang="en-US" sz="1400" dirty="0">
              <a:solidFill>
                <a:srgbClr val="000000"/>
              </a:solidFill>
              <a:latin typeface="+mn-lt"/>
              <a:cs typeface="Calibri" panose="020F0502020204030204" pitchFamily="34" charset="0"/>
            </a:endParaRPr>
          </a:p>
          <a:p>
            <a:pPr algn="l">
              <a:lnSpc>
                <a:spcPts val="2798"/>
              </a:lnSpc>
              <a:spcBef>
                <a:spcPct val="0"/>
              </a:spcBef>
            </a:pPr>
            <a:r>
              <a:rPr lang="en-US" sz="1400" b="1" dirty="0">
                <a:solidFill>
                  <a:srgbClr val="000000"/>
                </a:solidFill>
                <a:latin typeface="+mn-lt"/>
                <a:cs typeface="Calibri" panose="020F0502020204030204" pitchFamily="34" charset="0"/>
              </a:rPr>
              <a:t>Migration </a:t>
            </a:r>
            <a:r>
              <a:rPr lang="en-US" sz="1400" dirty="0">
                <a:solidFill>
                  <a:srgbClr val="000000"/>
                </a:solidFill>
                <a:latin typeface="Calibri" panose="020F0502020204030204" pitchFamily="34" charset="0"/>
                <a:cs typeface="Calibri" panose="020F0502020204030204" pitchFamily="34" charset="0"/>
              </a:rPr>
              <a:t>Care for pregnant  refugees, migrants, asylum seekers </a:t>
            </a:r>
          </a:p>
          <a:p>
            <a:pPr algn="l">
              <a:lnSpc>
                <a:spcPts val="2798"/>
              </a:lnSpc>
              <a:spcBef>
                <a:spcPct val="0"/>
              </a:spcBef>
            </a:pPr>
            <a:endParaRPr lang="en-US" sz="1400" b="1" dirty="0">
              <a:solidFill>
                <a:srgbClr val="000000"/>
              </a:solidFill>
              <a:latin typeface="Calibri" panose="020F0502020204030204" pitchFamily="34" charset="0"/>
              <a:cs typeface="Calibri" panose="020F0502020204030204" pitchFamily="34" charset="0"/>
            </a:endParaRPr>
          </a:p>
          <a:p>
            <a:pPr algn="l">
              <a:lnSpc>
                <a:spcPts val="2798"/>
              </a:lnSpc>
              <a:spcBef>
                <a:spcPct val="0"/>
              </a:spcBef>
            </a:pPr>
            <a:r>
              <a:rPr lang="en-US" sz="1400" b="1" dirty="0">
                <a:solidFill>
                  <a:srgbClr val="000000"/>
                </a:solidFill>
                <a:latin typeface="Calibri" panose="020F0502020204030204" pitchFamily="34" charset="0"/>
                <a:cs typeface="Calibri" panose="020F0502020204030204" pitchFamily="34" charset="0"/>
              </a:rPr>
              <a:t>Gender inequalities </a:t>
            </a:r>
            <a:r>
              <a:rPr lang="en-US" sz="1400" dirty="0">
                <a:solidFill>
                  <a:srgbClr val="000000"/>
                </a:solidFill>
                <a:latin typeface="Calibri" panose="020F0502020204030204" pitchFamily="34" charset="0"/>
                <a:cs typeface="Calibri" panose="020F0502020204030204" pitchFamily="34" charset="0"/>
              </a:rPr>
              <a:t>Women and midwives – health literacy / status at work</a:t>
            </a:r>
          </a:p>
          <a:p>
            <a:pPr algn="l">
              <a:lnSpc>
                <a:spcPts val="2798"/>
              </a:lnSpc>
              <a:spcBef>
                <a:spcPct val="0"/>
              </a:spcBef>
            </a:pPr>
            <a:endParaRPr lang="en-US" sz="1400" dirty="0">
              <a:solidFill>
                <a:srgbClr val="000000"/>
              </a:solidFill>
              <a:latin typeface="Calibri" panose="020F0502020204030204" pitchFamily="34" charset="0"/>
              <a:cs typeface="Calibri" panose="020F0502020204030204" pitchFamily="34" charset="0"/>
            </a:endParaRPr>
          </a:p>
          <a:p>
            <a:pPr algn="l">
              <a:lnSpc>
                <a:spcPts val="2798"/>
              </a:lnSpc>
              <a:spcBef>
                <a:spcPct val="0"/>
              </a:spcBef>
            </a:pPr>
            <a:r>
              <a:rPr lang="en-US" sz="1400" b="1" dirty="0">
                <a:solidFill>
                  <a:srgbClr val="000000"/>
                </a:solidFill>
                <a:latin typeface="Calibri" panose="020F0502020204030204" pitchFamily="34" charset="0"/>
                <a:cs typeface="Calibri" panose="020F0502020204030204" pitchFamily="34" charset="0"/>
              </a:rPr>
              <a:t>Resources </a:t>
            </a:r>
            <a:r>
              <a:rPr lang="en-US" sz="1400" dirty="0">
                <a:solidFill>
                  <a:srgbClr val="000000"/>
                </a:solidFill>
                <a:latin typeface="Calibri" panose="020F0502020204030204" pitchFamily="34" charset="0"/>
                <a:cs typeface="Calibri" panose="020F0502020204030204" pitchFamily="34" charset="0"/>
              </a:rPr>
              <a:t>Careful resource management skill mix and use of technology</a:t>
            </a:r>
          </a:p>
          <a:p>
            <a:pPr algn="l">
              <a:lnSpc>
                <a:spcPts val="2798"/>
              </a:lnSpc>
              <a:spcBef>
                <a:spcPct val="0"/>
              </a:spcBef>
            </a:pPr>
            <a:endParaRPr lang="en-US" sz="1400" dirty="0">
              <a:solidFill>
                <a:srgbClr val="000000"/>
              </a:solidFill>
              <a:latin typeface="Calibri" panose="020F0502020204030204" pitchFamily="34" charset="0"/>
              <a:cs typeface="Calibri" panose="020F0502020204030204" pitchFamily="34" charset="0"/>
            </a:endParaRPr>
          </a:p>
          <a:p>
            <a:pPr algn="l">
              <a:lnSpc>
                <a:spcPts val="2625"/>
              </a:lnSpc>
              <a:spcBef>
                <a:spcPct val="0"/>
              </a:spcBef>
            </a:pPr>
            <a:r>
              <a:rPr lang="en-US" sz="1400" b="1" dirty="0">
                <a:solidFill>
                  <a:srgbClr val="000000"/>
                </a:solidFill>
                <a:latin typeface="Calibri" panose="020F0502020204030204" pitchFamily="34" charset="0"/>
                <a:cs typeface="Calibri" panose="020F0502020204030204" pitchFamily="34" charset="0"/>
              </a:rPr>
              <a:t>Human Rights </a:t>
            </a:r>
            <a:r>
              <a:rPr lang="en-US" sz="1400" dirty="0" err="1">
                <a:solidFill>
                  <a:srgbClr val="000000"/>
                </a:solidFill>
                <a:latin typeface="Calibri" panose="020F0502020204030204" pitchFamily="34" charset="0"/>
                <a:cs typeface="Calibri" panose="020F0502020204030204" pitchFamily="34" charset="0"/>
              </a:rPr>
              <a:t>Humanising</a:t>
            </a:r>
            <a:r>
              <a:rPr lang="en-US" sz="1400" dirty="0">
                <a:solidFill>
                  <a:srgbClr val="000000"/>
                </a:solidFill>
                <a:latin typeface="Calibri" panose="020F0502020204030204" pitchFamily="34" charset="0"/>
                <a:cs typeface="Calibri" panose="020F0502020204030204" pitchFamily="34" charset="0"/>
              </a:rPr>
              <a:t> birth as life event Patient safety includes emotional safety</a:t>
            </a:r>
          </a:p>
          <a:p>
            <a:pPr algn="l">
              <a:lnSpc>
                <a:spcPts val="2798"/>
              </a:lnSpc>
              <a:spcBef>
                <a:spcPct val="0"/>
              </a:spcBef>
            </a:pPr>
            <a:endParaRPr lang="en-US" sz="1400" b="1" dirty="0">
              <a:solidFill>
                <a:srgbClr val="000000"/>
              </a:solidFill>
              <a:latin typeface="Calibri" panose="020F0502020204030204" pitchFamily="34" charset="0"/>
              <a:cs typeface="Calibri" panose="020F0502020204030204" pitchFamily="34" charset="0"/>
            </a:endParaRPr>
          </a:p>
          <a:p>
            <a:pPr algn="l">
              <a:lnSpc>
                <a:spcPts val="2798"/>
              </a:lnSpc>
              <a:spcBef>
                <a:spcPct val="0"/>
              </a:spcBef>
            </a:pPr>
            <a:endParaRPr lang="en-US" sz="1400" b="1" dirty="0">
              <a:solidFill>
                <a:srgbClr val="000000"/>
              </a:solidFill>
              <a:latin typeface="Calibri" panose="020F0502020204030204" pitchFamily="34" charset="0"/>
              <a:cs typeface="Calibri" panose="020F0502020204030204" pitchFamily="34" charset="0"/>
            </a:endParaRPr>
          </a:p>
          <a:p>
            <a:pPr algn="l">
              <a:lnSpc>
                <a:spcPts val="2798"/>
              </a:lnSpc>
              <a:spcBef>
                <a:spcPct val="0"/>
              </a:spcBef>
            </a:pPr>
            <a:endParaRPr lang="en-US" sz="1400" b="1" dirty="0">
              <a:solidFill>
                <a:srgbClr val="000000"/>
              </a:solidFill>
              <a:latin typeface="+mn-lt"/>
              <a:cs typeface="Calibri" panose="020F050202020403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But it is not just the clinical practice we have to be aware of our influence has to reach the heart of the health systems so that the environment midwives practise their role and secure a role distinction from other health professional and question what is happening in our region.</a:t>
            </a:r>
          </a:p>
          <a:p>
            <a:r>
              <a:rPr lang="en-GB" sz="1400" dirty="0"/>
              <a:t>Slide text</a:t>
            </a:r>
          </a:p>
        </p:txBody>
      </p:sp>
      <p:sp>
        <p:nvSpPr>
          <p:cNvPr id="4" name="Slide Number Placeholder 3"/>
          <p:cNvSpPr>
            <a:spLocks noGrp="1"/>
          </p:cNvSpPr>
          <p:nvPr>
            <p:ph type="sldNum" sz="quarter" idx="5"/>
          </p:nvPr>
        </p:nvSpPr>
        <p:spPr/>
        <p:txBody>
          <a:bodyPr/>
          <a:lstStyle/>
          <a:p>
            <a:fld id="{3088F637-C9E8-4E06-B9B6-CE8CD9E8CCC4}" type="slidenum">
              <a:rPr lang="en-GB" smtClean="0"/>
              <a:t>7</a:t>
            </a:fld>
            <a:endParaRPr lang="en-GB"/>
          </a:p>
        </p:txBody>
      </p:sp>
    </p:spTree>
    <p:extLst>
      <p:ext uri="{BB962C8B-B14F-4D97-AF65-F5344CB8AC3E}">
        <p14:creationId xmlns:p14="http://schemas.microsoft.com/office/powerpoint/2010/main" val="383844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RCM WHO Cardiff and EFNNMA were in the core group of developing the Building better together: roadmap to guide implementation  of the Global Strategic Directions for Nursing and Midwifery in WHO European region. The document aims to </a:t>
            </a:r>
            <a:r>
              <a:rPr lang="en-US" dirty="0" err="1"/>
              <a:t>harmonise</a:t>
            </a:r>
            <a:r>
              <a:rPr lang="en-US" dirty="0"/>
              <a:t> education, support Leadership and strengthen jobs and service delivery in all member states. The distinction between midwifery and nursing education for example is strengthened in the policy and stated expected indicators. </a:t>
            </a:r>
          </a:p>
          <a:p>
            <a:endParaRPr lang="en-GB" dirty="0"/>
          </a:p>
          <a:p>
            <a:r>
              <a:rPr lang="en-GB" dirty="0"/>
              <a:t>Leadership</a:t>
            </a:r>
          </a:p>
          <a:p>
            <a:r>
              <a:rPr lang="en-GB" dirty="0"/>
              <a:t>A key strategic direction in the European Region for midwifery associations</a:t>
            </a:r>
          </a:p>
          <a:p>
            <a:r>
              <a:rPr lang="en-GB" dirty="0"/>
              <a:t>A drive to establish Midwifery leadership in all levels of Health systems/structures</a:t>
            </a:r>
          </a:p>
          <a:p>
            <a:pPr lvl="1"/>
            <a:r>
              <a:rPr lang="en-GB" dirty="0"/>
              <a:t>Recognised in the </a:t>
            </a:r>
            <a:r>
              <a:rPr lang="en-GB" dirty="0" err="1"/>
              <a:t>SoWMy</a:t>
            </a:r>
            <a:r>
              <a:rPr lang="en-GB" dirty="0"/>
              <a:t> report 2021  </a:t>
            </a:r>
          </a:p>
          <a:p>
            <a:pPr lvl="1"/>
            <a:r>
              <a:rPr lang="en-GB" dirty="0"/>
              <a:t>Separate from Nursing Leadership i.e. national and regional level Chief Midwifery Officer (</a:t>
            </a:r>
            <a:r>
              <a:rPr lang="en-GB" dirty="0" err="1"/>
              <a:t>CMidO</a:t>
            </a:r>
            <a:r>
              <a:rPr lang="en-GB" dirty="0"/>
              <a:t>)</a:t>
            </a:r>
          </a:p>
          <a:p>
            <a:pPr lvl="1"/>
            <a:endParaRPr lang="en-GB" dirty="0"/>
          </a:p>
          <a:p>
            <a:r>
              <a:rPr lang="en-GB" dirty="0"/>
              <a:t> RCM manifesto</a:t>
            </a:r>
          </a:p>
          <a:p>
            <a:endParaRPr lang="en-GB"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documents recently published by WHO Europe with midwifery advice and input are supportive of the new environment in which we can flourish. They in content reflect  the GSDNM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28317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18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31507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cy-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y-GB"/>
              <a:t>Click to edit Master subtitle style</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160714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idx="1"/>
          </p:nvPr>
        </p:nvSpPr>
        <p:spPr/>
        <p:txBody>
          <a:body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225310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cy-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y-GB"/>
              <a:t>Click to edit Master text styles</a:t>
            </a:r>
          </a:p>
        </p:txBody>
      </p:sp>
      <p:sp>
        <p:nvSpPr>
          <p:cNvPr id="4" name="Date Placeholder 3"/>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752494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Date Placeholder 4"/>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726653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y-GB"/>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7" name="Date Placeholder 6"/>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2724102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Date Placeholder 2"/>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293039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1992649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cy-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22947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D76D-26C1-7849-83A7-877757F8A92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99324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cy-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y-GB" dirty="0"/>
              <a:t>Drag picture to placeholder or click icon to add</a:t>
            </a:r>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a:t>Click to edit Master text styles</a:t>
            </a:r>
          </a:p>
        </p:txBody>
      </p:sp>
      <p:sp>
        <p:nvSpPr>
          <p:cNvPr id="5" name="Date Placeholder 4"/>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4180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299471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cy-GB"/>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cy-GB"/>
              <a:t>Click to edit Master text styles</a:t>
            </a:r>
          </a:p>
          <a:p>
            <a:pPr lvl="1"/>
            <a:r>
              <a:rPr lang="cy-GB"/>
              <a:t>Second level</a:t>
            </a:r>
          </a:p>
          <a:p>
            <a:pPr lvl="2"/>
            <a:r>
              <a:rPr lang="cy-GB"/>
              <a:t>Third level</a:t>
            </a:r>
          </a:p>
          <a:p>
            <a:pPr lvl="3"/>
            <a:r>
              <a:rPr lang="cy-GB"/>
              <a:t>Fourth level</a:t>
            </a:r>
          </a:p>
          <a:p>
            <a:pPr lvl="4"/>
            <a:r>
              <a:rPr lang="cy-GB"/>
              <a:t>Fifth level</a:t>
            </a:r>
            <a:endParaRPr lang="en-US"/>
          </a:p>
        </p:txBody>
      </p:sp>
      <p:sp>
        <p:nvSpPr>
          <p:cNvPr id="4" name="Date Placeholder 3"/>
          <p:cNvSpPr>
            <a:spLocks noGrp="1"/>
          </p:cNvSpPr>
          <p:nvPr>
            <p:ph type="dt" sz="half" idx="10"/>
          </p:nvPr>
        </p:nvSpPr>
        <p:spPr/>
        <p:txBody>
          <a:bodyPr/>
          <a:lstStyle/>
          <a:p>
            <a:fld id="{B3A3F8AA-8968-894F-97A8-00605A5FA42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9FF7-90F8-A540-99FD-AE74F0C9DBD9}" type="slidenum">
              <a:rPr lang="en-US" smtClean="0"/>
              <a:t>‹#›</a:t>
            </a:fld>
            <a:endParaRPr lang="en-US" dirty="0"/>
          </a:p>
        </p:txBody>
      </p:sp>
    </p:spTree>
    <p:extLst>
      <p:ext uri="{BB962C8B-B14F-4D97-AF65-F5344CB8AC3E}">
        <p14:creationId xmlns:p14="http://schemas.microsoft.com/office/powerpoint/2010/main" val="516441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315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 y="4482001"/>
            <a:ext cx="12191999" cy="1656000"/>
          </a:xfrm>
          <a:solidFill>
            <a:schemeClr val="tx2"/>
          </a:solidFill>
        </p:spPr>
        <p:txBody>
          <a:bodyPr lIns="360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999" y="5440855"/>
            <a:ext cx="11211172" cy="288000"/>
          </a:xfrm>
          <a:noFill/>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79" y="485184"/>
            <a:ext cx="4230495"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824331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728885"/>
            <a:ext cx="11232001" cy="4436419"/>
          </a:xfrm>
        </p:spPr>
        <p:txBody>
          <a:bodyPr/>
          <a:lstStyle>
            <a:lvl1pPr>
              <a:defRPr sz="1600"/>
            </a:lvl1pPr>
            <a:lvl2pPr>
              <a:defRPr sz="1600"/>
            </a:lvl2pPr>
            <a:lvl3pPr>
              <a:defRPr sz="1600"/>
            </a:lvl3pPr>
            <a:lvl4pPr>
              <a:defRPr sz="1600"/>
            </a:lvl4pPr>
            <a:lvl5pPr>
              <a:defRPr sz="16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268761"/>
            <a:ext cx="8783867"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smtClean="0">
                <a:solidFill>
                  <a:prstClr val="black"/>
                </a:solidFill>
              </a:rPr>
              <a:pPr/>
              <a:t>17/05/2023</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GB" dirty="0">
                <a:solidFill>
                  <a:prstClr val="black"/>
                </a:solidFill>
              </a:rPr>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nchor="ctr"/>
          <a:lstStyle/>
          <a:p>
            <a:r>
              <a:rPr lang="en-GB" noProof="0" dirty="0"/>
              <a:t>Click to edit Master title style</a:t>
            </a:r>
          </a:p>
        </p:txBody>
      </p:sp>
    </p:spTree>
    <p:extLst>
      <p:ext uri="{BB962C8B-B14F-4D97-AF65-F5344CB8AC3E}">
        <p14:creationId xmlns:p14="http://schemas.microsoft.com/office/powerpoint/2010/main" val="120820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6D76D-26C1-7849-83A7-877757F8A92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398570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6D76D-26C1-7849-83A7-877757F8A92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785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6D76D-26C1-7849-83A7-877757F8A927}"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75386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6D76D-26C1-7849-83A7-877757F8A927}"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6671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D76D-26C1-7849-83A7-877757F8A927}"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12422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5496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6D76D-26C1-7849-83A7-877757F8A92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6803D-388B-EB4B-A550-2641E0990F60}" type="slidenum">
              <a:rPr lang="en-US" smtClean="0"/>
              <a:t>‹#›</a:t>
            </a:fld>
            <a:endParaRPr lang="en-US"/>
          </a:p>
        </p:txBody>
      </p:sp>
    </p:spTree>
    <p:extLst>
      <p:ext uri="{BB962C8B-B14F-4D97-AF65-F5344CB8AC3E}">
        <p14:creationId xmlns:p14="http://schemas.microsoft.com/office/powerpoint/2010/main" val="4273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D76D-26C1-7849-83A7-877757F8A927}" type="datetimeFigureOut">
              <a:rPr lang="en-US" smtClean="0"/>
              <a:t>5/17/2023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803D-388B-EB4B-A550-2641E0990F60}" type="slidenum">
              <a:rPr lang="en-US" smtClean="0"/>
              <a:t>‹#›</a:t>
            </a:fld>
            <a:endParaRPr lang="en-US"/>
          </a:p>
        </p:txBody>
      </p:sp>
    </p:spTree>
    <p:extLst>
      <p:ext uri="{BB962C8B-B14F-4D97-AF65-F5344CB8AC3E}">
        <p14:creationId xmlns:p14="http://schemas.microsoft.com/office/powerpoint/2010/main" val="39630617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cy-GB"/>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cy-GB" dirty="0"/>
              <a:t>Click to edit Master text styles</a:t>
            </a:r>
          </a:p>
          <a:p>
            <a:pPr lvl="1"/>
            <a:r>
              <a:rPr lang="cy-GB" dirty="0"/>
              <a:t>Second level</a:t>
            </a:r>
          </a:p>
          <a:p>
            <a:pPr lvl="2"/>
            <a:r>
              <a:rPr lang="cy-GB" dirty="0"/>
              <a:t>Third level</a:t>
            </a:r>
          </a:p>
          <a:p>
            <a:pPr lvl="3"/>
            <a:r>
              <a:rPr lang="cy-GB" dirty="0"/>
              <a:t>Fourth level</a:t>
            </a:r>
          </a:p>
          <a:p>
            <a:pPr lvl="4"/>
            <a:r>
              <a:rPr lang="cy-GB"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3F8AA-8968-894F-97A8-00605A5FA424}" type="datetimeFigureOut">
              <a:rPr lang="en-US" smtClean="0"/>
              <a:t>5/17/2023</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9FF7-90F8-A540-99FD-AE74F0C9DBD9}" type="slidenum">
              <a:rPr lang="en-US" smtClean="0"/>
              <a:t>‹#›</a:t>
            </a:fld>
            <a:endParaRPr lang="en-US" dirty="0"/>
          </a:p>
        </p:txBody>
      </p:sp>
      <p:sp>
        <p:nvSpPr>
          <p:cNvPr id="7" name="Rectangle 6"/>
          <p:cNvSpPr>
            <a:spLocks noChangeArrowheads="1"/>
          </p:cNvSpPr>
          <p:nvPr userDrawn="1"/>
        </p:nvSpPr>
        <p:spPr bwMode="auto">
          <a:xfrm>
            <a:off x="-30786" y="-6551"/>
            <a:ext cx="12299757" cy="1110685"/>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cs typeface="+mn-cs"/>
            </a:endParaRPr>
          </a:p>
        </p:txBody>
      </p:sp>
      <p:pic>
        <p:nvPicPr>
          <p:cNvPr id="8" name="Picture 6" descr="CU 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3411" y="205369"/>
            <a:ext cx="894973" cy="680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1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euro.who.int/en/health-topics/Health-systems/nursing-and-midwifery/publications/2020/midwifery-assessment-tool-for-education-mate-2020"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jpe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7CC4-4133-EA45-B050-CEEFAADE70E6}"/>
              </a:ext>
            </a:extLst>
          </p:cNvPr>
          <p:cNvSpPr>
            <a:spLocks noGrp="1"/>
          </p:cNvSpPr>
          <p:nvPr>
            <p:ph type="ctrTitle"/>
          </p:nvPr>
        </p:nvSpPr>
        <p:spPr>
          <a:xfrm>
            <a:off x="0" y="1531687"/>
            <a:ext cx="9197163" cy="2180262"/>
          </a:xfrm>
        </p:spPr>
        <p:txBody>
          <a:bodyPr anchor="t">
            <a:noAutofit/>
          </a:bodyPr>
          <a:lstStyle/>
          <a:p>
            <a:pPr algn="l"/>
            <a:r>
              <a:rPr lang="en-GB" sz="3600" dirty="0">
                <a:solidFill>
                  <a:schemeClr val="bg1"/>
                </a:solidFill>
                <a:latin typeface="Arial" panose="020B0604020202020204" pitchFamily="34" charset="0"/>
                <a:cs typeface="Arial" panose="020B0604020202020204" pitchFamily="34" charset="0"/>
              </a:rPr>
              <a:t>Global strategic directions for nursing and midwifery; can we build better together and transfer evidence into reality in the European Region?</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474254-4D6D-8AB2-D97A-4E7ACC3E104B}"/>
              </a:ext>
            </a:extLst>
          </p:cNvPr>
          <p:cNvSpPr txBox="1"/>
          <p:nvPr/>
        </p:nvSpPr>
        <p:spPr>
          <a:xfrm flipH="1">
            <a:off x="148856" y="4018196"/>
            <a:ext cx="7134447" cy="1077218"/>
          </a:xfrm>
          <a:prstGeom prst="rect">
            <a:avLst/>
          </a:prstGeom>
          <a:noFill/>
        </p:spPr>
        <p:txBody>
          <a:bodyPr wrap="square" rtlCol="0">
            <a:spAutoFit/>
          </a:bodyPr>
          <a:lstStyle/>
          <a:p>
            <a:pPr algn="l"/>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Mervi Jokinen MSc </a:t>
            </a:r>
            <a:r>
              <a:rPr kumimoji="0" lang="en-GB" sz="1600" b="0" i="0" u="none" strike="noStrike" kern="1200" cap="none" spc="0" normalizeH="0" baseline="0" noProof="0" dirty="0" err="1">
                <a:ln>
                  <a:noFill/>
                </a:ln>
                <a:solidFill>
                  <a:schemeClr val="bg1"/>
                </a:solidFill>
                <a:effectLst/>
                <a:uLnTx/>
                <a:uFillTx/>
                <a:latin typeface="Arial" panose="020B0604020202020204" pitchFamily="34" charset="0"/>
                <a:ea typeface="+mj-ea"/>
                <a:cs typeface="Arial" panose="020B0604020202020204" pitchFamily="34" charset="0"/>
              </a:rPr>
              <a:t>Dist</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PGCert, BSc Hons, RM</a:t>
            </a:r>
          </a:p>
          <a:p>
            <a:pPr algn="l"/>
            <a:r>
              <a:rPr lang="en-GB" sz="1600" dirty="0">
                <a:solidFill>
                  <a:schemeClr val="bg1"/>
                </a:solidFill>
                <a:latin typeface="Arial" panose="020B0604020202020204" pitchFamily="34" charset="0"/>
                <a:cs typeface="Arial" panose="020B0604020202020204" pitchFamily="34" charset="0"/>
              </a:rPr>
              <a:t>Professional Advisor Royal College of Midwives UK</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President European Forum for National Nursing and Midwifery Associations)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Former President European Midwives Association EMA/now Consultant</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B3F661-841A-8198-FAF7-BF906D371693}"/>
              </a:ext>
            </a:extLst>
          </p:cNvPr>
          <p:cNvSpPr txBox="1"/>
          <p:nvPr/>
        </p:nvSpPr>
        <p:spPr>
          <a:xfrm>
            <a:off x="7513978" y="4141306"/>
            <a:ext cx="5397134" cy="830997"/>
          </a:xfrm>
          <a:prstGeom prst="rect">
            <a:avLst/>
          </a:prstGeom>
          <a:noFill/>
        </p:spPr>
        <p:txBody>
          <a:bodyPr wrap="square" rtlCol="0">
            <a:spAutoFit/>
          </a:bodyPr>
          <a:lstStyle/>
          <a:p>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Grace Thomas FRCM</a:t>
            </a:r>
          </a:p>
          <a:p>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Head of Health Professions Cardiff University</a:t>
            </a:r>
          </a:p>
          <a:p>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Director of WHOCC for Midwifery Development</a:t>
            </a:r>
          </a:p>
        </p:txBody>
      </p:sp>
    </p:spTree>
    <p:extLst>
      <p:ext uri="{BB962C8B-B14F-4D97-AF65-F5344CB8AC3E}">
        <p14:creationId xmlns:p14="http://schemas.microsoft.com/office/powerpoint/2010/main" val="27425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group of people posing for a photo&#10;&#10;Description automatically generated">
            <a:extLst>
              <a:ext uri="{FF2B5EF4-FFF2-40B4-BE49-F238E27FC236}">
                <a16:creationId xmlns:a16="http://schemas.microsoft.com/office/drawing/2014/main" id="{8DC75F41-5D91-5F0E-68D5-10603417F13D}"/>
              </a:ext>
            </a:extLst>
          </p:cNvPr>
          <p:cNvPicPr>
            <a:picLocks noChangeAspect="1"/>
          </p:cNvPicPr>
          <p:nvPr/>
        </p:nvPicPr>
        <p:blipFill>
          <a:blip r:embed="rId2"/>
          <a:stretch>
            <a:fillRect/>
          </a:stretch>
        </p:blipFill>
        <p:spPr>
          <a:xfrm>
            <a:off x="1715730" y="223685"/>
            <a:ext cx="8477864" cy="6398341"/>
          </a:xfrm>
          <a:prstGeom prst="rect">
            <a:avLst/>
          </a:prstGeom>
        </p:spPr>
      </p:pic>
    </p:spTree>
    <p:extLst>
      <p:ext uri="{BB962C8B-B14F-4D97-AF65-F5344CB8AC3E}">
        <p14:creationId xmlns:p14="http://schemas.microsoft.com/office/powerpoint/2010/main" val="273234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2523-D801-347B-703B-0E563D47B8CA}"/>
              </a:ext>
            </a:extLst>
          </p:cNvPr>
          <p:cNvSpPr>
            <a:spLocks noGrp="1"/>
          </p:cNvSpPr>
          <p:nvPr>
            <p:ph type="title"/>
          </p:nvPr>
        </p:nvSpPr>
        <p:spPr>
          <a:xfrm>
            <a:off x="3853842" y="150810"/>
            <a:ext cx="5937337" cy="1162051"/>
          </a:xfrm>
        </p:spPr>
        <p:txBody>
          <a:bodyPr anchor="b">
            <a:normAutofit/>
          </a:bodyPr>
          <a:lstStyle/>
          <a:p>
            <a:r>
              <a:rPr lang="en-GB" sz="3200" b="0" dirty="0">
                <a:solidFill>
                  <a:schemeClr val="bg1"/>
                </a:solidFill>
                <a:latin typeface="Arial" panose="020B0604020202020204" pitchFamily="34" charset="0"/>
                <a:cs typeface="Arial" panose="020B0604020202020204" pitchFamily="34" charset="0"/>
              </a:rPr>
              <a:t>What does the WHOCC do?  </a:t>
            </a:r>
            <a:br>
              <a:rPr lang="en-GB" sz="3200" dirty="0">
                <a:solidFill>
                  <a:schemeClr val="bg1"/>
                </a:solidFill>
                <a:latin typeface="Arial" panose="020B0604020202020204" pitchFamily="34" charset="0"/>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pic>
        <p:nvPicPr>
          <p:cNvPr id="5" name="Content Placeholder 7" descr="A person holding a baby&#10;&#10;Description automatically generated">
            <a:extLst>
              <a:ext uri="{FF2B5EF4-FFF2-40B4-BE49-F238E27FC236}">
                <a16:creationId xmlns:a16="http://schemas.microsoft.com/office/drawing/2014/main" id="{F5EE2E5E-E80D-E6BB-AEDD-BF2E7409DE23}"/>
              </a:ext>
            </a:extLst>
          </p:cNvPr>
          <p:cNvPicPr>
            <a:picLocks noGrp="1" noChangeAspect="1"/>
          </p:cNvPicPr>
          <p:nvPr>
            <p:ph idx="1"/>
          </p:nvPr>
        </p:nvPicPr>
        <p:blipFill>
          <a:blip r:embed="rId3"/>
          <a:stretch>
            <a:fillRect/>
          </a:stretch>
        </p:blipFill>
        <p:spPr>
          <a:xfrm>
            <a:off x="6171500" y="1978676"/>
            <a:ext cx="5550310" cy="3931036"/>
          </a:xfrm>
          <a:prstGeom prst="rect">
            <a:avLst/>
          </a:prstGeom>
          <a:noFill/>
        </p:spPr>
      </p:pic>
      <p:sp>
        <p:nvSpPr>
          <p:cNvPr id="3" name="Content Placeholder 2">
            <a:extLst>
              <a:ext uri="{FF2B5EF4-FFF2-40B4-BE49-F238E27FC236}">
                <a16:creationId xmlns:a16="http://schemas.microsoft.com/office/drawing/2014/main" id="{DCB01D51-6A11-1637-35A4-EB74A2F46ED3}"/>
              </a:ext>
            </a:extLst>
          </p:cNvPr>
          <p:cNvSpPr>
            <a:spLocks noGrp="1"/>
          </p:cNvSpPr>
          <p:nvPr>
            <p:ph type="body" sz="half" idx="2"/>
          </p:nvPr>
        </p:nvSpPr>
        <p:spPr>
          <a:xfrm>
            <a:off x="327276" y="1312861"/>
            <a:ext cx="5544575" cy="5394331"/>
          </a:xfrm>
        </p:spPr>
        <p:txBody>
          <a:bodyPr vert="horz" lIns="91440" tIns="45720" rIns="91440" bIns="45720" rtlCol="0" anchor="t">
            <a:normAutofit fontScale="92500" lnSpcReduction="20000"/>
          </a:bodyPr>
          <a:lstStyle/>
          <a:p>
            <a:pPr>
              <a:lnSpc>
                <a:spcPct val="120000"/>
              </a:lnSpc>
            </a:pPr>
            <a:r>
              <a:rPr lang="en-GB" sz="2800" dirty="0">
                <a:latin typeface="Arial" panose="020B0604020202020204" pitchFamily="34" charset="0"/>
                <a:cs typeface="Arial" panose="020B0604020202020204" pitchFamily="34" charset="0"/>
              </a:rPr>
              <a:t>We support WHO Europe in </a:t>
            </a:r>
            <a:r>
              <a:rPr lang="en-GB" sz="2800" b="1" dirty="0">
                <a:latin typeface="Arial" panose="020B0604020202020204" pitchFamily="34" charset="0"/>
                <a:cs typeface="Arial" panose="020B0604020202020204" pitchFamily="34" charset="0"/>
              </a:rPr>
              <a:t>scaling up </a:t>
            </a:r>
            <a:r>
              <a:rPr lang="en-GB" sz="2800" dirty="0">
                <a:latin typeface="Arial" panose="020B0604020202020204" pitchFamily="34" charset="0"/>
                <a:cs typeface="Arial" panose="020B0604020202020204" pitchFamily="34" charset="0"/>
              </a:rPr>
              <a:t>and </a:t>
            </a:r>
            <a:r>
              <a:rPr lang="en-GB" sz="2800" b="1" dirty="0">
                <a:latin typeface="Arial" panose="020B0604020202020204" pitchFamily="34" charset="0"/>
                <a:cs typeface="Arial" panose="020B0604020202020204" pitchFamily="34" charset="0"/>
              </a:rPr>
              <a:t>transforming midwifery education </a:t>
            </a:r>
            <a:r>
              <a:rPr lang="en-GB" sz="2800" dirty="0">
                <a:latin typeface="Arial" panose="020B0604020202020204" pitchFamily="34" charset="0"/>
                <a:cs typeface="Arial" panose="020B0604020202020204" pitchFamily="34" charset="0"/>
              </a:rPr>
              <a:t>across 53 member states of Europe. </a:t>
            </a:r>
            <a:endParaRPr lang="en-GB" sz="2800" dirty="0">
              <a:latin typeface="Arial" panose="020B0604020202020204" pitchFamily="34" charset="0"/>
              <a:ea typeface="Calibri"/>
              <a:cs typeface="Arial" panose="020B0604020202020204" pitchFamily="34" charset="0"/>
            </a:endParaRPr>
          </a:p>
          <a:p>
            <a:pPr>
              <a:lnSpc>
                <a:spcPct val="120000"/>
              </a:lnSpc>
            </a:pPr>
            <a:r>
              <a:rPr lang="en-GB" sz="2800" b="1" dirty="0">
                <a:solidFill>
                  <a:srgbClr val="C00000"/>
                </a:solidFill>
                <a:latin typeface="Arial" panose="020B0604020202020204" pitchFamily="34" charset="0"/>
                <a:cs typeface="Arial" panose="020B0604020202020204" pitchFamily="34" charset="0"/>
              </a:rPr>
              <a:t>Why?</a:t>
            </a:r>
            <a:r>
              <a:rPr lang="en-GB" sz="2800" b="1" dirty="0">
                <a:latin typeface="Arial" panose="020B0604020202020204" pitchFamily="34" charset="0"/>
                <a:cs typeface="Arial" panose="020B0604020202020204" pitchFamily="34" charset="0"/>
              </a:rPr>
              <a:t> TO IMPROVE CARE FOR MOTHERS &amp; BABIES</a:t>
            </a:r>
            <a:endParaRPr lang="en-GB" sz="2800" b="1" dirty="0">
              <a:latin typeface="Arial" panose="020B0604020202020204" pitchFamily="34" charset="0"/>
              <a:ea typeface="Calibri"/>
              <a:cs typeface="Arial" panose="020B0604020202020204" pitchFamily="34" charset="0"/>
            </a:endParaRPr>
          </a:p>
          <a:p>
            <a:pPr>
              <a:lnSpc>
                <a:spcPct val="120000"/>
              </a:lnSpc>
            </a:pPr>
            <a:r>
              <a:rPr lang="en-GB" sz="2800" b="1" dirty="0">
                <a:solidFill>
                  <a:srgbClr val="C00000"/>
                </a:solidFill>
                <a:latin typeface="Arial" panose="020B0604020202020204" pitchFamily="34" charset="0"/>
                <a:cs typeface="Arial" panose="020B0604020202020204" pitchFamily="34" charset="0"/>
              </a:rPr>
              <a:t> By:</a:t>
            </a:r>
            <a:r>
              <a:rPr lang="en-US" sz="2800" b="1" dirty="0">
                <a:solidFill>
                  <a:srgbClr val="C00000"/>
                </a:solidFill>
                <a:latin typeface="Arial" panose="020B0604020202020204" pitchFamily="34" charset="0"/>
                <a:cs typeface="Arial" panose="020B0604020202020204" pitchFamily="34" charset="0"/>
              </a:rPr>
              <a:t> </a:t>
            </a:r>
            <a:endParaRPr lang="en-US" sz="2800" b="1" dirty="0">
              <a:solidFill>
                <a:srgbClr val="C00000"/>
              </a:solidFill>
              <a:latin typeface="Arial" panose="020B0604020202020204" pitchFamily="34" charset="0"/>
              <a:ea typeface="Calibri"/>
              <a:cs typeface="Arial" panose="020B0604020202020204" pitchFamily="34" charset="0"/>
            </a:endParaRPr>
          </a:p>
          <a:p>
            <a:pPr marL="342900" indent="-342900">
              <a:lnSpc>
                <a:spcPct val="120000"/>
              </a:lnSpc>
              <a:buFont typeface="Arial" panose="020B0604020202020204" pitchFamily="34" charset="0"/>
              <a:buChar char="•"/>
            </a:pPr>
            <a:r>
              <a:rPr lang="en-US" sz="2800" dirty="0">
                <a:latin typeface="Arial" panose="020B0604020202020204" pitchFamily="34" charset="0"/>
                <a:cs typeface="Arial" panose="020B0604020202020204" pitchFamily="34" charset="0"/>
              </a:rPr>
              <a:t>Strengthening the evidence base on midwifery education </a:t>
            </a:r>
            <a:endParaRPr lang="en-GB" sz="2800" dirty="0">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GB" sz="2800" dirty="0">
                <a:latin typeface="Arial" panose="020B0604020202020204" pitchFamily="34" charset="0"/>
                <a:cs typeface="Arial" panose="020B0604020202020204" pitchFamily="34" charset="0"/>
              </a:rPr>
              <a:t>Assisting WHO in capacity building and strengthening </a:t>
            </a:r>
            <a:r>
              <a:rPr lang="en-US" sz="2800" dirty="0">
                <a:latin typeface="Arial" panose="020B0604020202020204" pitchFamily="34" charset="0"/>
                <a:cs typeface="Arial" panose="020B0604020202020204" pitchFamily="34" charset="0"/>
              </a:rPr>
              <a:t>midwifery education</a:t>
            </a:r>
            <a:endParaRPr lang="en-GB" sz="2800" dirty="0">
              <a:latin typeface="Arial" panose="020B0604020202020204" pitchFamily="34" charset="0"/>
              <a:ea typeface="Calibri"/>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9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4324-B6A2-A8E8-A870-9839C72B556A}"/>
              </a:ext>
            </a:extLst>
          </p:cNvPr>
          <p:cNvSpPr>
            <a:spLocks noGrp="1"/>
          </p:cNvSpPr>
          <p:nvPr>
            <p:ph type="title"/>
          </p:nvPr>
        </p:nvSpPr>
        <p:spPr>
          <a:xfrm>
            <a:off x="2290762" y="365127"/>
            <a:ext cx="9063038" cy="1349375"/>
          </a:xfrm>
        </p:spPr>
        <p:txBody>
          <a:bodyPr>
            <a:normAutofit/>
          </a:bodyPr>
          <a:lstStyle/>
          <a:p>
            <a:pPr algn="ctr"/>
            <a:r>
              <a:rPr lang="en-US" sz="3600" b="1" dirty="0">
                <a:solidFill>
                  <a:srgbClr val="000000"/>
                </a:solidFill>
                <a:latin typeface="Canva Sans Bold"/>
              </a:rPr>
              <a:t>Mi</a:t>
            </a:r>
            <a:r>
              <a:rPr lang="en-US" sz="3200" b="1" dirty="0">
                <a:solidFill>
                  <a:srgbClr val="000000"/>
                </a:solidFill>
                <a:latin typeface="Canva Sans Bold"/>
              </a:rPr>
              <a:t>dwifery Assessment Tool for Education MATE</a:t>
            </a:r>
            <a:br>
              <a:rPr lang="en-US" sz="4400" b="1" dirty="0">
                <a:solidFill>
                  <a:srgbClr val="000000"/>
                </a:solidFill>
                <a:latin typeface="Canva Sans Bold"/>
              </a:rPr>
            </a:br>
            <a:endParaRPr lang="en-GB" dirty="0"/>
          </a:p>
        </p:txBody>
      </p:sp>
      <p:sp>
        <p:nvSpPr>
          <p:cNvPr id="3" name="Content Placeholder 2">
            <a:extLst>
              <a:ext uri="{FF2B5EF4-FFF2-40B4-BE49-F238E27FC236}">
                <a16:creationId xmlns:a16="http://schemas.microsoft.com/office/drawing/2014/main" id="{978599E1-0141-C01C-2A98-939D17695A6B}"/>
              </a:ext>
            </a:extLst>
          </p:cNvPr>
          <p:cNvSpPr>
            <a:spLocks noGrp="1"/>
          </p:cNvSpPr>
          <p:nvPr>
            <p:ph idx="1"/>
          </p:nvPr>
        </p:nvSpPr>
        <p:spPr>
          <a:xfrm>
            <a:off x="127591" y="6184232"/>
            <a:ext cx="12064409" cy="558216"/>
          </a:xfrm>
        </p:spPr>
        <p:txBody>
          <a:bodyPr>
            <a:normAutofit fontScale="70000" lnSpcReduction="20000"/>
          </a:bodyPr>
          <a:lstStyle/>
          <a:p>
            <a:pPr marL="0" indent="0">
              <a:buNone/>
            </a:pPr>
            <a:r>
              <a:rPr lang="en-GB" dirty="0">
                <a:latin typeface="Arial" panose="020B0604020202020204" pitchFamily="34" charset="0"/>
                <a:ea typeface="Calibri"/>
                <a:cs typeface="Arial" panose="020B0604020202020204" pitchFamily="34" charset="0"/>
                <a:hlinkClick r:id="rId2"/>
              </a:rPr>
              <a:t>https://www.euro.who.int/en/health-topics/Health-systems/nursing-and-midwifery/publications/2020/midwifery-assessment-tool-for-education-mate-2020</a:t>
            </a:r>
            <a:r>
              <a:rPr lang="en-GB" dirty="0">
                <a:latin typeface="Arial" panose="020B0604020202020204" pitchFamily="34" charset="0"/>
                <a:ea typeface="Calibri"/>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9CCAF609-C4C1-801C-7D87-96410C276715}"/>
              </a:ext>
            </a:extLst>
          </p:cNvPr>
          <p:cNvPicPr>
            <a:picLocks noChangeAspect="1"/>
          </p:cNvPicPr>
          <p:nvPr/>
        </p:nvPicPr>
        <p:blipFill>
          <a:blip r:embed="rId3"/>
          <a:srcRect/>
          <a:stretch>
            <a:fillRect/>
          </a:stretch>
        </p:blipFill>
        <p:spPr>
          <a:xfrm>
            <a:off x="277260" y="0"/>
            <a:ext cx="2361628" cy="2036469"/>
          </a:xfrm>
          <a:prstGeom prst="rect">
            <a:avLst/>
          </a:prstGeom>
        </p:spPr>
      </p:pic>
      <p:pic>
        <p:nvPicPr>
          <p:cNvPr id="7" name="Picture 4">
            <a:extLst>
              <a:ext uri="{FF2B5EF4-FFF2-40B4-BE49-F238E27FC236}">
                <a16:creationId xmlns:a16="http://schemas.microsoft.com/office/drawing/2014/main" id="{27925FC1-F56E-67CA-89FE-B18342F7DE1C}"/>
              </a:ext>
            </a:extLst>
          </p:cNvPr>
          <p:cNvPicPr>
            <a:picLocks noChangeAspect="1"/>
          </p:cNvPicPr>
          <p:nvPr/>
        </p:nvPicPr>
        <p:blipFill>
          <a:blip r:embed="rId4"/>
          <a:srcRect/>
          <a:stretch>
            <a:fillRect/>
          </a:stretch>
        </p:blipFill>
        <p:spPr>
          <a:xfrm>
            <a:off x="2638888" y="1264390"/>
            <a:ext cx="8049640" cy="4919842"/>
          </a:xfrm>
          <a:prstGeom prst="rect">
            <a:avLst/>
          </a:prstGeom>
        </p:spPr>
      </p:pic>
    </p:spTree>
    <p:extLst>
      <p:ext uri="{BB962C8B-B14F-4D97-AF65-F5344CB8AC3E}">
        <p14:creationId xmlns:p14="http://schemas.microsoft.com/office/powerpoint/2010/main" val="63926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 chat or text message&#10;&#10;Description automatically generated">
            <a:extLst>
              <a:ext uri="{FF2B5EF4-FFF2-40B4-BE49-F238E27FC236}">
                <a16:creationId xmlns:a16="http://schemas.microsoft.com/office/drawing/2014/main" id="{875D0162-E193-A81A-1CD3-CE25B8883A53}"/>
              </a:ext>
            </a:extLst>
          </p:cNvPr>
          <p:cNvPicPr>
            <a:picLocks noChangeAspect="1"/>
          </p:cNvPicPr>
          <p:nvPr/>
        </p:nvPicPr>
        <p:blipFill rotWithShape="1">
          <a:blip r:embed="rId2"/>
          <a:srcRect t="13741" b="11273"/>
          <a:stretch/>
        </p:blipFill>
        <p:spPr>
          <a:xfrm>
            <a:off x="-170101" y="0"/>
            <a:ext cx="12191980" cy="6856718"/>
          </a:xfrm>
          <a:prstGeom prst="rect">
            <a:avLst/>
          </a:prstGeom>
        </p:spPr>
      </p:pic>
      <p:sp>
        <p:nvSpPr>
          <p:cNvPr id="3" name="TextBox 2">
            <a:extLst>
              <a:ext uri="{FF2B5EF4-FFF2-40B4-BE49-F238E27FC236}">
                <a16:creationId xmlns:a16="http://schemas.microsoft.com/office/drawing/2014/main" id="{22F8DF1C-F6BE-4FFA-C5BE-435A3D96A11F}"/>
              </a:ext>
            </a:extLst>
          </p:cNvPr>
          <p:cNvSpPr txBox="1"/>
          <p:nvPr/>
        </p:nvSpPr>
        <p:spPr>
          <a:xfrm>
            <a:off x="4615016" y="110613"/>
            <a:ext cx="34658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dirty="0">
                <a:ea typeface="Calibri"/>
                <a:cs typeface="Calibri"/>
              </a:rPr>
              <a:t>MATE</a:t>
            </a:r>
            <a:endParaRPr lang="en-GB" sz="3200" dirty="0"/>
          </a:p>
        </p:txBody>
      </p:sp>
    </p:spTree>
    <p:extLst>
      <p:ext uri="{BB962C8B-B14F-4D97-AF65-F5344CB8AC3E}">
        <p14:creationId xmlns:p14="http://schemas.microsoft.com/office/powerpoint/2010/main" val="112564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xfrm>
            <a:off x="838200" y="131611"/>
            <a:ext cx="10515600" cy="1325563"/>
          </a:xfrm>
          <a:ln>
            <a:noFill/>
          </a:ln>
        </p:spPr>
        <p:txBody>
          <a:bodyPr>
            <a:normAutofit/>
          </a:bodyPr>
          <a:lstStyle/>
          <a:p>
            <a:r>
              <a:rPr lang="en-US" sz="4000" b="1" dirty="0">
                <a:solidFill>
                  <a:schemeClr val="accent2"/>
                </a:solidFill>
                <a:latin typeface="Arial"/>
                <a:cs typeface="Arial"/>
              </a:rPr>
              <a:t>Partnership working and leadership</a:t>
            </a:r>
            <a:endParaRPr lang="en-US" sz="40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493457" y="1456917"/>
            <a:ext cx="8060607" cy="4819855"/>
          </a:xfrm>
        </p:spPr>
        <p:txBody>
          <a:bodyPr vert="horz" lIns="91440" tIns="45720" rIns="91440" bIns="45720" rtlCol="0" anchor="t">
            <a:normAutofit/>
          </a:bodyPr>
          <a:lstStyle/>
          <a:p>
            <a:r>
              <a:rPr lang="en-US" dirty="0" err="1">
                <a:ea typeface="+mn-lt"/>
                <a:cs typeface="+mn-lt"/>
              </a:rPr>
              <a:t>Harmonising</a:t>
            </a:r>
            <a:r>
              <a:rPr lang="en-US" dirty="0">
                <a:ea typeface="+mn-lt"/>
                <a:cs typeface="+mn-lt"/>
              </a:rPr>
              <a:t> regulation, education and workforce data across a large region, in spite of national member state challenges, can be strengthened by collaborative work between Midwifery Associations and WHO regional leaders.</a:t>
            </a:r>
            <a:endParaRPr lang="en-US" dirty="0">
              <a:ea typeface="Calibri" panose="020F0502020204030204"/>
              <a:cs typeface="Calibri" panose="020F0502020204030204"/>
            </a:endParaRPr>
          </a:p>
          <a:p>
            <a:r>
              <a:rPr lang="en-US" dirty="0">
                <a:ea typeface="+mn-lt"/>
                <a:cs typeface="+mn-lt"/>
              </a:rPr>
              <a:t>The evidence is clear:</a:t>
            </a:r>
            <a:endParaRPr lang="en-US" dirty="0">
              <a:ea typeface="Calibri" panose="020F0502020204030204"/>
              <a:cs typeface="Calibri" panose="020F0502020204030204"/>
            </a:endParaRPr>
          </a:p>
          <a:p>
            <a:pPr marL="0" indent="0">
              <a:buNone/>
            </a:pPr>
            <a:endParaRPr lang="en-US" dirty="0">
              <a:latin typeface="Calibri"/>
              <a:ea typeface="Calibri"/>
              <a:cs typeface="Calibri"/>
            </a:endParaRPr>
          </a:p>
          <a:p>
            <a:pPr algn="ctr">
              <a:buNone/>
            </a:pPr>
            <a:r>
              <a:rPr lang="en-US" dirty="0">
                <a:ea typeface="Calibri"/>
                <a:cs typeface="Calibri"/>
              </a:rPr>
              <a:t>“Midwifery is a vital solution to the challenges of providing high-quality maternal and newborn care for </a:t>
            </a:r>
            <a:r>
              <a:rPr lang="en-US" u="sng" dirty="0">
                <a:ea typeface="Calibri"/>
                <a:cs typeface="Calibri"/>
              </a:rPr>
              <a:t>all women and newborn infants, in all countries”</a:t>
            </a:r>
            <a:endParaRPr lang="en-US" dirty="0"/>
          </a:p>
          <a:p>
            <a:pPr algn="ctr">
              <a:buNone/>
            </a:pPr>
            <a:r>
              <a:rPr lang="en-US" sz="2400" dirty="0">
                <a:latin typeface="Calibri"/>
                <a:ea typeface="Calibri"/>
                <a:cs typeface="Calibri"/>
              </a:rPr>
              <a:t>(</a:t>
            </a:r>
            <a:r>
              <a:rPr lang="en-US" sz="2400" dirty="0">
                <a:ea typeface="Calibri"/>
                <a:cs typeface="Calibri"/>
              </a:rPr>
              <a:t>Prof Mary Renfrew The Lancet June 2014 Executive Summary)</a:t>
            </a:r>
            <a:r>
              <a:rPr lang="en-US" sz="2400" b="1" dirty="0">
                <a:ea typeface="Calibri"/>
                <a:cs typeface="Calibri"/>
              </a:rPr>
              <a:t> </a:t>
            </a:r>
            <a:endParaRPr lang="en-US" dirty="0"/>
          </a:p>
          <a:p>
            <a:pPr marL="0" indent="0">
              <a:buNone/>
            </a:pPr>
            <a:endParaRPr lang="en-US" dirty="0">
              <a:ea typeface="Calibri"/>
              <a:cs typeface="Calibri"/>
            </a:endParaRPr>
          </a:p>
        </p:txBody>
      </p:sp>
      <p:sp>
        <p:nvSpPr>
          <p:cNvPr id="10" name="TextBox 9">
            <a:extLst>
              <a:ext uri="{FF2B5EF4-FFF2-40B4-BE49-F238E27FC236}">
                <a16:creationId xmlns:a16="http://schemas.microsoft.com/office/drawing/2014/main" id="{3FE92D06-BEA7-ED4A-8EBF-72CA667CDDA8}"/>
              </a:ext>
            </a:extLst>
          </p:cNvPr>
          <p:cNvSpPr txBox="1"/>
          <p:nvPr/>
        </p:nvSpPr>
        <p:spPr>
          <a:xfrm>
            <a:off x="1953658" y="6268599"/>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pic>
        <p:nvPicPr>
          <p:cNvPr id="4" name="Picture 4" descr="A picture containing person, indoor, laying&#10;&#10;Description automatically generated">
            <a:extLst>
              <a:ext uri="{FF2B5EF4-FFF2-40B4-BE49-F238E27FC236}">
                <a16:creationId xmlns:a16="http://schemas.microsoft.com/office/drawing/2014/main" id="{099939D4-0F96-9B52-B2AC-21E16DE23584}"/>
              </a:ext>
            </a:extLst>
          </p:cNvPr>
          <p:cNvPicPr>
            <a:picLocks noChangeAspect="1"/>
          </p:cNvPicPr>
          <p:nvPr/>
        </p:nvPicPr>
        <p:blipFill>
          <a:blip r:embed="rId3"/>
          <a:stretch>
            <a:fillRect/>
          </a:stretch>
        </p:blipFill>
        <p:spPr>
          <a:xfrm>
            <a:off x="8853949" y="1829398"/>
            <a:ext cx="3222522" cy="3617077"/>
          </a:xfrm>
          <a:prstGeom prst="rect">
            <a:avLst/>
          </a:prstGeom>
        </p:spPr>
      </p:pic>
    </p:spTree>
    <p:extLst>
      <p:ext uri="{BB962C8B-B14F-4D97-AF65-F5344CB8AC3E}">
        <p14:creationId xmlns:p14="http://schemas.microsoft.com/office/powerpoint/2010/main" val="366682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8100" y="0"/>
            <a:ext cx="12243141" cy="6858000"/>
          </a:xfrm>
          <a:prstGeom prst="rect">
            <a:avLst/>
          </a:prstGeom>
        </p:spPr>
      </p:pic>
      <p:pic>
        <p:nvPicPr>
          <p:cNvPr id="3" name="Picture 3"/>
          <p:cNvPicPr>
            <a:picLocks noChangeAspect="1"/>
          </p:cNvPicPr>
          <p:nvPr/>
        </p:nvPicPr>
        <p:blipFill>
          <a:blip r:embed="rId4"/>
          <a:srcRect/>
          <a:stretch>
            <a:fillRect/>
          </a:stretch>
        </p:blipFill>
        <p:spPr>
          <a:xfrm>
            <a:off x="1692454" y="192692"/>
            <a:ext cx="8807093" cy="4808866"/>
          </a:xfrm>
          <a:prstGeom prst="rect">
            <a:avLst/>
          </a:prstGeom>
        </p:spPr>
      </p:pic>
      <p:sp>
        <p:nvSpPr>
          <p:cNvPr id="4" name="TextBox 4"/>
          <p:cNvSpPr txBox="1"/>
          <p:nvPr/>
        </p:nvSpPr>
        <p:spPr>
          <a:xfrm>
            <a:off x="2603122" y="5050599"/>
            <a:ext cx="7068127" cy="1231106"/>
          </a:xfrm>
          <a:prstGeom prst="rect">
            <a:avLst/>
          </a:prstGeom>
        </p:spPr>
        <p:txBody>
          <a:bodyPr lIns="0" tIns="0" rIns="0" bIns="0" rtlCol="0" anchor="t">
            <a:spAutoFit/>
          </a:bodyPr>
          <a:lstStyle/>
          <a:p>
            <a:pPr algn="ctr">
              <a:lnSpc>
                <a:spcPts val="2362"/>
              </a:lnSpc>
              <a:spcBef>
                <a:spcPct val="0"/>
              </a:spcBef>
            </a:pPr>
            <a:r>
              <a:rPr lang="en-US" sz="2000" dirty="0">
                <a:solidFill>
                  <a:srgbClr val="000000"/>
                </a:solidFill>
                <a:latin typeface="Canva Sans"/>
              </a:rPr>
              <a:t>We use our role </a:t>
            </a:r>
            <a:r>
              <a:rPr lang="en-US" sz="2000" dirty="0">
                <a:solidFill>
                  <a:srgbClr val="000000"/>
                </a:solidFill>
                <a:latin typeface="Calibri" panose="020F0502020204030204" pitchFamily="34" charset="0"/>
                <a:cs typeface="Calibri" panose="020F0502020204030204" pitchFamily="34" charset="0"/>
              </a:rPr>
              <a:t>to</a:t>
            </a:r>
            <a:r>
              <a:rPr lang="en-US" sz="2000" dirty="0">
                <a:solidFill>
                  <a:srgbClr val="000000"/>
                </a:solidFill>
                <a:latin typeface="Canva Sans"/>
              </a:rPr>
              <a:t> promote, support and influence the development </a:t>
            </a:r>
          </a:p>
          <a:p>
            <a:pPr algn="ctr">
              <a:lnSpc>
                <a:spcPts val="2362"/>
              </a:lnSpc>
              <a:spcBef>
                <a:spcPct val="0"/>
              </a:spcBef>
            </a:pPr>
            <a:r>
              <a:rPr lang="en-US" sz="2000" dirty="0">
                <a:solidFill>
                  <a:srgbClr val="000000"/>
                </a:solidFill>
                <a:latin typeface="Canva Sans"/>
              </a:rPr>
              <a:t>of the midwifery profession </a:t>
            </a:r>
          </a:p>
          <a:p>
            <a:pPr algn="ctr">
              <a:lnSpc>
                <a:spcPts val="2362"/>
              </a:lnSpc>
              <a:spcBef>
                <a:spcPct val="0"/>
              </a:spcBef>
            </a:pPr>
            <a:r>
              <a:rPr lang="en-US" sz="2000" dirty="0">
                <a:solidFill>
                  <a:srgbClr val="000000"/>
                </a:solidFill>
                <a:latin typeface="Canva Sans"/>
              </a:rPr>
              <a:t>and high-quality maternity care internationally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162827"/>
            <a:ext cx="12192000" cy="6858000"/>
          </a:xfrm>
          <a:prstGeom prst="rect">
            <a:avLst/>
          </a:prstGeom>
        </p:spPr>
      </p:pic>
      <p:grpSp>
        <p:nvGrpSpPr>
          <p:cNvPr id="3" name="Group 3"/>
          <p:cNvGrpSpPr/>
          <p:nvPr/>
        </p:nvGrpSpPr>
        <p:grpSpPr>
          <a:xfrm>
            <a:off x="5081140" y="2652306"/>
            <a:ext cx="2429453" cy="242945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6B6F"/>
            </a:solidFill>
          </p:spPr>
        </p:sp>
      </p:grpSp>
      <p:grpSp>
        <p:nvGrpSpPr>
          <p:cNvPr id="5" name="Group 5"/>
          <p:cNvGrpSpPr/>
          <p:nvPr/>
        </p:nvGrpSpPr>
        <p:grpSpPr>
          <a:xfrm>
            <a:off x="6972553" y="2414281"/>
            <a:ext cx="1593262" cy="159326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2F2"/>
            </a:solidFill>
          </p:spPr>
        </p:sp>
      </p:grpSp>
      <p:grpSp>
        <p:nvGrpSpPr>
          <p:cNvPr id="7" name="Group 7"/>
          <p:cNvGrpSpPr/>
          <p:nvPr/>
        </p:nvGrpSpPr>
        <p:grpSpPr>
          <a:xfrm>
            <a:off x="7078187" y="2512161"/>
            <a:ext cx="1397502" cy="1397502"/>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C33"/>
            </a:solidFill>
          </p:spPr>
        </p:sp>
      </p:grpSp>
      <p:grpSp>
        <p:nvGrpSpPr>
          <p:cNvPr id="9" name="Group 9"/>
          <p:cNvGrpSpPr/>
          <p:nvPr/>
        </p:nvGrpSpPr>
        <p:grpSpPr>
          <a:xfrm>
            <a:off x="6495407" y="4421577"/>
            <a:ext cx="1320366" cy="132036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2F2"/>
            </a:solidFill>
          </p:spPr>
        </p:sp>
      </p:grpSp>
      <p:grpSp>
        <p:nvGrpSpPr>
          <p:cNvPr id="11" name="Group 11"/>
          <p:cNvGrpSpPr/>
          <p:nvPr/>
        </p:nvGrpSpPr>
        <p:grpSpPr>
          <a:xfrm>
            <a:off x="6576057" y="4487640"/>
            <a:ext cx="1159068" cy="115906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6C98"/>
            </a:solidFill>
          </p:spPr>
        </p:sp>
      </p:grpSp>
      <p:grpSp>
        <p:nvGrpSpPr>
          <p:cNvPr id="13" name="Group 13"/>
          <p:cNvGrpSpPr/>
          <p:nvPr/>
        </p:nvGrpSpPr>
        <p:grpSpPr>
          <a:xfrm>
            <a:off x="3468091" y="2652307"/>
            <a:ext cx="1911731" cy="191173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2F2"/>
            </a:solidFill>
          </p:spPr>
        </p:sp>
      </p:grpSp>
      <p:grpSp>
        <p:nvGrpSpPr>
          <p:cNvPr id="15" name="Group 15"/>
          <p:cNvGrpSpPr/>
          <p:nvPr/>
        </p:nvGrpSpPr>
        <p:grpSpPr>
          <a:xfrm>
            <a:off x="3568024" y="2752239"/>
            <a:ext cx="1711866" cy="1711866"/>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9045"/>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58584" y="4782220"/>
            <a:ext cx="394011" cy="569908"/>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40531" y="1769229"/>
            <a:ext cx="203426" cy="20342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22750" y="1781325"/>
            <a:ext cx="203426" cy="203426"/>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99624" y="4598245"/>
            <a:ext cx="203426" cy="203426"/>
          </a:xfrm>
          <a:prstGeom prst="rect">
            <a:avLst/>
          </a:prstGeom>
        </p:spPr>
      </p:pic>
      <p:sp>
        <p:nvSpPr>
          <p:cNvPr id="21" name="AutoShape 21"/>
          <p:cNvSpPr/>
          <p:nvPr/>
        </p:nvSpPr>
        <p:spPr>
          <a:xfrm rot="-7820287">
            <a:off x="4051663" y="2145248"/>
            <a:ext cx="461124" cy="0"/>
          </a:xfrm>
          <a:prstGeom prst="line">
            <a:avLst/>
          </a:prstGeom>
          <a:ln w="19050" cap="rnd">
            <a:solidFill>
              <a:srgbClr val="C7D0D8"/>
            </a:solidFill>
            <a:prstDash val="solid"/>
            <a:headEnd type="none" w="sm" len="sm"/>
            <a:tailEnd type="none" w="sm" len="sm"/>
          </a:ln>
        </p:spPr>
      </p:sp>
      <p:sp>
        <p:nvSpPr>
          <p:cNvPr id="22" name="AutoShape 22"/>
          <p:cNvSpPr/>
          <p:nvPr/>
        </p:nvSpPr>
        <p:spPr>
          <a:xfrm rot="-3229883">
            <a:off x="7747589" y="2139719"/>
            <a:ext cx="461124" cy="0"/>
          </a:xfrm>
          <a:prstGeom prst="line">
            <a:avLst/>
          </a:prstGeom>
          <a:ln w="19050" cap="rnd">
            <a:solidFill>
              <a:srgbClr val="C7D0D8"/>
            </a:solidFill>
            <a:prstDash val="solid"/>
            <a:headEnd type="none" w="sm" len="sm"/>
            <a:tailEnd type="none" w="sm" len="sm"/>
          </a:ln>
        </p:spPr>
      </p:sp>
      <p:sp>
        <p:nvSpPr>
          <p:cNvPr id="23" name="AutoShape 23"/>
          <p:cNvSpPr/>
          <p:nvPr/>
        </p:nvSpPr>
        <p:spPr>
          <a:xfrm rot="-5400000">
            <a:off x="4239290" y="2553256"/>
            <a:ext cx="380108" cy="0"/>
          </a:xfrm>
          <a:prstGeom prst="line">
            <a:avLst/>
          </a:prstGeom>
          <a:ln w="19050" cap="rnd">
            <a:solidFill>
              <a:srgbClr val="C7D0D8"/>
            </a:solidFill>
            <a:prstDash val="solid"/>
            <a:headEnd type="none" w="sm" len="sm"/>
            <a:tailEnd type="none" w="sm" len="sm"/>
          </a:ln>
        </p:spPr>
      </p:sp>
      <p:sp>
        <p:nvSpPr>
          <p:cNvPr id="24" name="AutoShape 24"/>
          <p:cNvSpPr/>
          <p:nvPr/>
        </p:nvSpPr>
        <p:spPr>
          <a:xfrm rot="-5400000">
            <a:off x="7754688" y="2423211"/>
            <a:ext cx="140029" cy="0"/>
          </a:xfrm>
          <a:prstGeom prst="line">
            <a:avLst/>
          </a:prstGeom>
          <a:ln w="19050" cap="rnd">
            <a:solidFill>
              <a:srgbClr val="C7D0D8"/>
            </a:solidFill>
            <a:prstDash val="solid"/>
            <a:headEnd type="none" w="sm" len="sm"/>
            <a:tailEnd type="none" w="sm" len="sm"/>
          </a:ln>
        </p:spPr>
      </p:sp>
      <p:pic>
        <p:nvPicPr>
          <p:cNvPr id="25" name="Picture 25"/>
          <p:cNvPicPr>
            <a:picLocks noChangeAspect="1"/>
          </p:cNvPicPr>
          <p:nvPr/>
        </p:nvPicPr>
        <p:blipFill>
          <a:blip r:embed="rId12"/>
          <a:srcRect/>
          <a:stretch>
            <a:fillRect/>
          </a:stretch>
        </p:blipFill>
        <p:spPr>
          <a:xfrm>
            <a:off x="5684560" y="3210911"/>
            <a:ext cx="1222613" cy="1221084"/>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01312" y="2913459"/>
            <a:ext cx="651554" cy="515542"/>
          </a:xfrm>
          <a:prstGeom prst="rect">
            <a:avLst/>
          </a:prstGeom>
        </p:spPr>
      </p:pic>
      <p:pic>
        <p:nvPicPr>
          <p:cNvPr id="27" name="Picture 2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024463" y="3210911"/>
            <a:ext cx="758618" cy="758618"/>
          </a:xfrm>
          <a:prstGeom prst="rect">
            <a:avLst/>
          </a:prstGeom>
        </p:spPr>
      </p:pic>
      <p:sp>
        <p:nvSpPr>
          <p:cNvPr id="28" name="TextBox 28"/>
          <p:cNvSpPr txBox="1"/>
          <p:nvPr/>
        </p:nvSpPr>
        <p:spPr>
          <a:xfrm>
            <a:off x="8475688" y="4134637"/>
            <a:ext cx="1718141" cy="615553"/>
          </a:xfrm>
          <a:prstGeom prst="rect">
            <a:avLst/>
          </a:prstGeom>
        </p:spPr>
        <p:txBody>
          <a:bodyPr lIns="0" tIns="0" rIns="0" bIns="0" rtlCol="0" anchor="t">
            <a:spAutoFit/>
          </a:bodyPr>
          <a:lstStyle/>
          <a:p>
            <a:pPr>
              <a:lnSpc>
                <a:spcPts val="2363"/>
              </a:lnSpc>
            </a:pPr>
            <a:r>
              <a:rPr lang="en-US" sz="2000" dirty="0">
                <a:solidFill>
                  <a:srgbClr val="A66C98"/>
                </a:solidFill>
                <a:latin typeface="Calibri" panose="020F0502020204030204" pitchFamily="34" charset="0"/>
                <a:cs typeface="Calibri" panose="020F0502020204030204" pitchFamily="34" charset="0"/>
              </a:rPr>
              <a:t>TECHNICAL EXPERTISE</a:t>
            </a:r>
          </a:p>
        </p:txBody>
      </p:sp>
      <p:sp>
        <p:nvSpPr>
          <p:cNvPr id="29" name="TextBox 29"/>
          <p:cNvSpPr txBox="1"/>
          <p:nvPr/>
        </p:nvSpPr>
        <p:spPr>
          <a:xfrm>
            <a:off x="8477903" y="1764572"/>
            <a:ext cx="1738409" cy="307777"/>
          </a:xfrm>
          <a:prstGeom prst="rect">
            <a:avLst/>
          </a:prstGeom>
        </p:spPr>
        <p:txBody>
          <a:bodyPr lIns="0" tIns="0" rIns="0" bIns="0" rtlCol="0" anchor="t">
            <a:spAutoFit/>
          </a:bodyPr>
          <a:lstStyle/>
          <a:p>
            <a:pPr>
              <a:lnSpc>
                <a:spcPts val="2363"/>
              </a:lnSpc>
            </a:pPr>
            <a:r>
              <a:rPr lang="en-US" sz="2000" dirty="0">
                <a:solidFill>
                  <a:srgbClr val="FF4C33"/>
                </a:solidFill>
                <a:latin typeface="Calibri" panose="020F0502020204030204" pitchFamily="34" charset="0"/>
                <a:cs typeface="Calibri" panose="020F0502020204030204" pitchFamily="34" charset="0"/>
              </a:rPr>
              <a:t>ADVOCACY</a:t>
            </a:r>
          </a:p>
        </p:txBody>
      </p:sp>
      <p:sp>
        <p:nvSpPr>
          <p:cNvPr id="30" name="TextBox 30"/>
          <p:cNvSpPr txBox="1"/>
          <p:nvPr/>
        </p:nvSpPr>
        <p:spPr>
          <a:xfrm>
            <a:off x="1704825" y="1317493"/>
            <a:ext cx="2083981" cy="615553"/>
          </a:xfrm>
          <a:prstGeom prst="rect">
            <a:avLst/>
          </a:prstGeom>
        </p:spPr>
        <p:txBody>
          <a:bodyPr lIns="0" tIns="0" rIns="0" bIns="0" rtlCol="0" anchor="t">
            <a:spAutoFit/>
          </a:bodyPr>
          <a:lstStyle/>
          <a:p>
            <a:pPr>
              <a:lnSpc>
                <a:spcPts val="2363"/>
              </a:lnSpc>
            </a:pPr>
            <a:r>
              <a:rPr lang="en-US" sz="2000" dirty="0">
                <a:solidFill>
                  <a:schemeClr val="accent6">
                    <a:lumMod val="75000"/>
                  </a:schemeClr>
                </a:solidFill>
                <a:cs typeface="Calibri" panose="020F0502020204030204" pitchFamily="34" charset="0"/>
              </a:rPr>
              <a:t>REPRESENTATION</a:t>
            </a:r>
            <a:r>
              <a:rPr lang="en-US" sz="2000" dirty="0">
                <a:solidFill>
                  <a:schemeClr val="accent6">
                    <a:lumMod val="75000"/>
                  </a:schemeClr>
                </a:solidFill>
              </a:rPr>
              <a:t> &amp; LEADERSHIP</a:t>
            </a:r>
          </a:p>
        </p:txBody>
      </p:sp>
      <p:sp>
        <p:nvSpPr>
          <p:cNvPr id="31" name="TextBox 31"/>
          <p:cNvSpPr txBox="1"/>
          <p:nvPr/>
        </p:nvSpPr>
        <p:spPr>
          <a:xfrm>
            <a:off x="7978151" y="4863342"/>
            <a:ext cx="2689849" cy="1282402"/>
          </a:xfrm>
          <a:prstGeom prst="rect">
            <a:avLst/>
          </a:prstGeom>
        </p:spPr>
        <p:txBody>
          <a:bodyPr lIns="0" tIns="0" rIns="0" bIns="0" rtlCol="0" anchor="t">
            <a:spAutoFit/>
          </a:bodyPr>
          <a:lstStyle/>
          <a:p>
            <a:pPr>
              <a:lnSpc>
                <a:spcPts val="1969"/>
              </a:lnSpc>
            </a:pPr>
            <a:r>
              <a:rPr lang="en-US" dirty="0">
                <a:solidFill>
                  <a:srgbClr val="704E85"/>
                </a:solidFill>
                <a:latin typeface="Calibri" panose="020F0502020204030204" pitchFamily="34" charset="0"/>
                <a:cs typeface="Calibri" panose="020F0502020204030204" pitchFamily="34" charset="0"/>
              </a:rPr>
              <a:t>Expert advice in international and European projects and collaborations including policy, research, and dissemination</a:t>
            </a:r>
          </a:p>
        </p:txBody>
      </p:sp>
      <p:sp>
        <p:nvSpPr>
          <p:cNvPr id="32" name="TextBox 32"/>
          <p:cNvSpPr txBox="1"/>
          <p:nvPr/>
        </p:nvSpPr>
        <p:spPr>
          <a:xfrm>
            <a:off x="8589206" y="2190642"/>
            <a:ext cx="2959017" cy="923330"/>
          </a:xfrm>
          <a:prstGeom prst="rect">
            <a:avLst/>
          </a:prstGeom>
        </p:spPr>
        <p:txBody>
          <a:bodyPr wrap="square" lIns="0" tIns="0" rIns="0" bIns="0" rtlCol="0" anchor="t">
            <a:spAutoFit/>
          </a:bodyPr>
          <a:lstStyle/>
          <a:p>
            <a:pPr>
              <a:lnSpc>
                <a:spcPts val="1838"/>
              </a:lnSpc>
            </a:pPr>
            <a:r>
              <a:rPr lang="en-US" dirty="0">
                <a:solidFill>
                  <a:srgbClr val="FF4C33"/>
                </a:solidFill>
              </a:rPr>
              <a:t>Voice of midwives is influential </a:t>
            </a:r>
            <a:r>
              <a:rPr lang="en-US" dirty="0">
                <a:solidFill>
                  <a:srgbClr val="FF4C33"/>
                </a:solidFill>
                <a:cs typeface="Calibri" panose="020F0502020204030204" pitchFamily="34" charset="0"/>
              </a:rPr>
              <a:t>by</a:t>
            </a:r>
            <a:r>
              <a:rPr lang="en-US" dirty="0">
                <a:solidFill>
                  <a:srgbClr val="FF4C33"/>
                </a:solidFill>
              </a:rPr>
              <a:t> holding leadership positions and </a:t>
            </a:r>
            <a:r>
              <a:rPr lang="en-US" dirty="0">
                <a:solidFill>
                  <a:srgbClr val="FF4C33"/>
                </a:solidFill>
                <a:cs typeface="Calibri" panose="020F0502020204030204" pitchFamily="34" charset="0"/>
              </a:rPr>
              <a:t>advocate</a:t>
            </a:r>
            <a:r>
              <a:rPr lang="en-US" dirty="0">
                <a:solidFill>
                  <a:srgbClr val="FF4C33"/>
                </a:solidFill>
              </a:rPr>
              <a:t> for safe SRMNAH for women &amp; girls </a:t>
            </a:r>
          </a:p>
        </p:txBody>
      </p:sp>
      <p:sp>
        <p:nvSpPr>
          <p:cNvPr id="33" name="TextBox 33"/>
          <p:cNvSpPr txBox="1"/>
          <p:nvPr/>
        </p:nvSpPr>
        <p:spPr>
          <a:xfrm>
            <a:off x="667168" y="1945865"/>
            <a:ext cx="2960904" cy="1282402"/>
          </a:xfrm>
          <a:prstGeom prst="rect">
            <a:avLst/>
          </a:prstGeom>
        </p:spPr>
        <p:txBody>
          <a:bodyPr wrap="square" lIns="0" tIns="0" rIns="0" bIns="0" rtlCol="0" anchor="t">
            <a:spAutoFit/>
          </a:bodyPr>
          <a:lstStyle/>
          <a:p>
            <a:pPr>
              <a:lnSpc>
                <a:spcPts val="1969"/>
              </a:lnSpc>
            </a:pPr>
            <a:r>
              <a:rPr lang="en-US" dirty="0">
                <a:solidFill>
                  <a:schemeClr val="accent6"/>
                </a:solidFill>
                <a:latin typeface="Calibri" panose="020F0502020204030204" pitchFamily="34" charset="0"/>
                <a:cs typeface="Calibri" panose="020F0502020204030204" pitchFamily="34" charset="0"/>
              </a:rPr>
              <a:t>We bring the voice of midwives to other professional </a:t>
            </a:r>
            <a:r>
              <a:rPr lang="en-US" dirty="0" err="1">
                <a:solidFill>
                  <a:schemeClr val="accent6"/>
                </a:solidFill>
                <a:latin typeface="Calibri" panose="020F0502020204030204" pitchFamily="34" charset="0"/>
                <a:cs typeface="Calibri" panose="020F0502020204030204" pitchFamily="34" charset="0"/>
              </a:rPr>
              <a:t>organisations</a:t>
            </a:r>
            <a:r>
              <a:rPr lang="en-US" dirty="0">
                <a:solidFill>
                  <a:schemeClr val="accent6"/>
                </a:solidFill>
                <a:latin typeface="Calibri" panose="020F0502020204030204" pitchFamily="34" charset="0"/>
                <a:cs typeface="Calibri" panose="020F0502020204030204" pitchFamily="34" charset="0"/>
              </a:rPr>
              <a:t>, NGOs, governmental bodies, and civil societies. </a:t>
            </a:r>
          </a:p>
        </p:txBody>
      </p:sp>
      <p:sp>
        <p:nvSpPr>
          <p:cNvPr id="34" name="TextBox 34"/>
          <p:cNvSpPr txBox="1"/>
          <p:nvPr/>
        </p:nvSpPr>
        <p:spPr>
          <a:xfrm>
            <a:off x="2739453" y="215973"/>
            <a:ext cx="6770935" cy="743793"/>
          </a:xfrm>
          <a:prstGeom prst="rect">
            <a:avLst/>
          </a:prstGeom>
        </p:spPr>
        <p:txBody>
          <a:bodyPr lIns="0" tIns="0" rIns="0" bIns="0" rtlCol="0" anchor="t">
            <a:spAutoFit/>
          </a:bodyPr>
          <a:lstStyle/>
          <a:p>
            <a:pPr algn="ctr">
              <a:lnSpc>
                <a:spcPts val="2887"/>
              </a:lnSpc>
            </a:pPr>
            <a:r>
              <a:rPr lang="en-US" sz="2062" dirty="0">
                <a:solidFill>
                  <a:srgbClr val="000000"/>
                </a:solidFill>
                <a:latin typeface="Canva Sans Bold"/>
              </a:rPr>
              <a:t> </a:t>
            </a:r>
            <a:r>
              <a:rPr lang="en-US" sz="2800" dirty="0">
                <a:solidFill>
                  <a:srgbClr val="000000"/>
                </a:solidFill>
                <a:latin typeface="Calibri" panose="020F0502020204030204" pitchFamily="34" charset="0"/>
                <a:cs typeface="Calibri" panose="020F0502020204030204" pitchFamily="34" charset="0"/>
              </a:rPr>
              <a:t>The RCM engages internationally in three main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129" y="-16791"/>
            <a:ext cx="12237129" cy="6904233"/>
          </a:xfrm>
          <a:prstGeom prst="rect">
            <a:avLst/>
          </a:prstGeom>
        </p:spPr>
      </p:pic>
      <p:grpSp>
        <p:nvGrpSpPr>
          <p:cNvPr id="3" name="Group 3"/>
          <p:cNvGrpSpPr/>
          <p:nvPr/>
        </p:nvGrpSpPr>
        <p:grpSpPr>
          <a:xfrm>
            <a:off x="2606088" y="-140345"/>
            <a:ext cx="6295628" cy="6118630"/>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FFF7AD">
                    <a:alpha val="68000"/>
                  </a:srgbClr>
                </a:gs>
                <a:gs pos="100000">
                  <a:srgbClr val="FFA9F9">
                    <a:alpha val="68000"/>
                  </a:srgbClr>
                </a:gs>
              </a:gsLst>
              <a:lin ang="0"/>
            </a:gradFill>
          </p:spPr>
        </p:sp>
        <p:sp>
          <p:nvSpPr>
            <p:cNvPr id="5" name="TextBox 5"/>
            <p:cNvSpPr txBox="1"/>
            <p:nvPr/>
          </p:nvSpPr>
          <p:spPr>
            <a:xfrm>
              <a:off x="76200" y="85725"/>
              <a:ext cx="660400" cy="650875"/>
            </a:xfrm>
            <a:prstGeom prst="rect">
              <a:avLst/>
            </a:prstGeom>
          </p:spPr>
          <p:txBody>
            <a:bodyPr lIns="63500" tIns="63500" rIns="63500" bIns="63500" rtlCol="0" anchor="ctr"/>
            <a:lstStyle/>
            <a:p>
              <a:pPr algn="ctr">
                <a:lnSpc>
                  <a:spcPts val="2564"/>
                </a:lnSpc>
              </a:pPr>
              <a:r>
                <a:rPr lang="en-US" sz="2374">
                  <a:solidFill>
                    <a:srgbClr val="FFFFFF">
                      <a:alpha val="67843"/>
                    </a:srgbClr>
                  </a:solidFill>
                  <a:latin typeface="Arimo"/>
                </a:rPr>
                <a:t>Research</a:t>
              </a:r>
            </a:p>
            <a:p>
              <a:pPr algn="ctr">
                <a:lnSpc>
                  <a:spcPts val="2564"/>
                </a:lnSpc>
              </a:pPr>
              <a:endParaRPr lang="en-US" sz="2374">
                <a:solidFill>
                  <a:srgbClr val="FFFFFF">
                    <a:alpha val="67843"/>
                  </a:srgbClr>
                </a:solidFill>
                <a:latin typeface="Arimo"/>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71002" y="236184"/>
            <a:ext cx="5376113" cy="5346787"/>
          </a:xfrm>
          <a:prstGeom prst="rect">
            <a:avLst/>
          </a:prstGeom>
        </p:spPr>
      </p:pic>
      <p:grpSp>
        <p:nvGrpSpPr>
          <p:cNvPr id="7" name="Group 7"/>
          <p:cNvGrpSpPr/>
          <p:nvPr/>
        </p:nvGrpSpPr>
        <p:grpSpPr>
          <a:xfrm>
            <a:off x="4645828" y="1801507"/>
            <a:ext cx="2216140" cy="221614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0098"/>
            </a:solidFill>
          </p:spPr>
        </p:sp>
      </p:grpSp>
      <p:sp>
        <p:nvSpPr>
          <p:cNvPr id="9" name="TextBox 9"/>
          <p:cNvSpPr txBox="1"/>
          <p:nvPr/>
        </p:nvSpPr>
        <p:spPr>
          <a:xfrm>
            <a:off x="3782272" y="703532"/>
            <a:ext cx="2196353" cy="479490"/>
          </a:xfrm>
          <a:prstGeom prst="rect">
            <a:avLst/>
          </a:prstGeom>
        </p:spPr>
        <p:txBody>
          <a:bodyPr lIns="0" tIns="0" rIns="0" bIns="0" rtlCol="0" anchor="t">
            <a:spAutoFit/>
          </a:bodyPr>
          <a:lstStyle/>
          <a:p>
            <a:pPr algn="ctr">
              <a:lnSpc>
                <a:spcPts val="4083"/>
              </a:lnSpc>
            </a:pPr>
            <a:r>
              <a:rPr lang="en-US" sz="2917" dirty="0">
                <a:solidFill>
                  <a:srgbClr val="FFFFFF"/>
                </a:solidFill>
                <a:latin typeface="Canva Sans"/>
              </a:rPr>
              <a:t>EMA</a:t>
            </a:r>
          </a:p>
        </p:txBody>
      </p:sp>
      <p:pic>
        <p:nvPicPr>
          <p:cNvPr id="10" name="Picture 10"/>
          <p:cNvPicPr>
            <a:picLocks noChangeAspect="1"/>
          </p:cNvPicPr>
          <p:nvPr/>
        </p:nvPicPr>
        <p:blipFill>
          <a:blip r:embed="rId6"/>
          <a:srcRect r="94"/>
          <a:stretch>
            <a:fillRect/>
          </a:stretch>
        </p:blipFill>
        <p:spPr>
          <a:xfrm>
            <a:off x="2967747" y="303960"/>
            <a:ext cx="1933290" cy="599771"/>
          </a:xfrm>
          <a:prstGeom prst="rect">
            <a:avLst/>
          </a:prstGeom>
        </p:spPr>
      </p:pic>
      <p:pic>
        <p:nvPicPr>
          <p:cNvPr id="11" name="Picture 11"/>
          <p:cNvPicPr>
            <a:picLocks noChangeAspect="1"/>
          </p:cNvPicPr>
          <p:nvPr/>
        </p:nvPicPr>
        <p:blipFill>
          <a:blip r:embed="rId7"/>
          <a:srcRect l="493" r="493"/>
          <a:stretch>
            <a:fillRect/>
          </a:stretch>
        </p:blipFill>
        <p:spPr>
          <a:xfrm>
            <a:off x="8052542" y="1160760"/>
            <a:ext cx="889529" cy="812842"/>
          </a:xfrm>
          <a:prstGeom prst="rect">
            <a:avLst/>
          </a:prstGeom>
        </p:spPr>
      </p:pic>
      <p:pic>
        <p:nvPicPr>
          <p:cNvPr id="12" name="Picture 12"/>
          <p:cNvPicPr>
            <a:picLocks noChangeAspect="1"/>
          </p:cNvPicPr>
          <p:nvPr/>
        </p:nvPicPr>
        <p:blipFill>
          <a:blip r:embed="rId8"/>
          <a:srcRect/>
          <a:stretch>
            <a:fillRect/>
          </a:stretch>
        </p:blipFill>
        <p:spPr>
          <a:xfrm>
            <a:off x="2452911" y="3571601"/>
            <a:ext cx="1714827" cy="684458"/>
          </a:xfrm>
          <a:prstGeom prst="rect">
            <a:avLst/>
          </a:prstGeom>
        </p:spPr>
      </p:pic>
      <p:pic>
        <p:nvPicPr>
          <p:cNvPr id="13" name="Picture 13"/>
          <p:cNvPicPr>
            <a:picLocks noChangeAspect="1"/>
          </p:cNvPicPr>
          <p:nvPr/>
        </p:nvPicPr>
        <p:blipFill>
          <a:blip r:embed="rId9"/>
          <a:srcRect/>
          <a:stretch>
            <a:fillRect/>
          </a:stretch>
        </p:blipFill>
        <p:spPr>
          <a:xfrm>
            <a:off x="4214911" y="5179776"/>
            <a:ext cx="996270" cy="1145412"/>
          </a:xfrm>
          <a:prstGeom prst="rect">
            <a:avLst/>
          </a:prstGeom>
        </p:spPr>
      </p:pic>
      <p:pic>
        <p:nvPicPr>
          <p:cNvPr id="14" name="Picture 14"/>
          <p:cNvPicPr>
            <a:picLocks noChangeAspect="1"/>
          </p:cNvPicPr>
          <p:nvPr/>
        </p:nvPicPr>
        <p:blipFill>
          <a:blip r:embed="rId10"/>
          <a:srcRect/>
          <a:stretch>
            <a:fillRect/>
          </a:stretch>
        </p:blipFill>
        <p:spPr>
          <a:xfrm>
            <a:off x="7952160" y="4851931"/>
            <a:ext cx="989910" cy="989910"/>
          </a:xfrm>
          <a:prstGeom prst="rect">
            <a:avLst/>
          </a:prstGeom>
        </p:spPr>
      </p:pic>
      <p:pic>
        <p:nvPicPr>
          <p:cNvPr id="15" name="Picture 15"/>
          <p:cNvPicPr>
            <a:picLocks noChangeAspect="1"/>
          </p:cNvPicPr>
          <p:nvPr/>
        </p:nvPicPr>
        <p:blipFill>
          <a:blip r:embed="rId11"/>
          <a:srcRect/>
          <a:stretch>
            <a:fillRect/>
          </a:stretch>
        </p:blipFill>
        <p:spPr>
          <a:xfrm>
            <a:off x="7885201" y="590596"/>
            <a:ext cx="821434" cy="705361"/>
          </a:xfrm>
          <a:prstGeom prst="rect">
            <a:avLst/>
          </a:prstGeom>
        </p:spPr>
      </p:pic>
      <p:sp>
        <p:nvSpPr>
          <p:cNvPr id="16" name="TextBox 16"/>
          <p:cNvSpPr txBox="1"/>
          <p:nvPr/>
        </p:nvSpPr>
        <p:spPr>
          <a:xfrm>
            <a:off x="4580825" y="2657888"/>
            <a:ext cx="2196353" cy="479490"/>
          </a:xfrm>
          <a:prstGeom prst="rect">
            <a:avLst/>
          </a:prstGeom>
        </p:spPr>
        <p:txBody>
          <a:bodyPr lIns="0" tIns="0" rIns="0" bIns="0" rtlCol="0" anchor="t">
            <a:spAutoFit/>
          </a:bodyPr>
          <a:lstStyle/>
          <a:p>
            <a:pPr algn="ctr">
              <a:lnSpc>
                <a:spcPts val="4083"/>
              </a:lnSpc>
            </a:pPr>
            <a:r>
              <a:rPr lang="en-US" sz="2917" dirty="0">
                <a:solidFill>
                  <a:srgbClr val="FFFFFF"/>
                </a:solidFill>
                <a:latin typeface="Canva Sans"/>
              </a:rPr>
              <a:t>RCM</a:t>
            </a:r>
          </a:p>
        </p:txBody>
      </p:sp>
      <p:sp>
        <p:nvSpPr>
          <p:cNvPr id="17" name="TextBox 17"/>
          <p:cNvSpPr txBox="1"/>
          <p:nvPr/>
        </p:nvSpPr>
        <p:spPr>
          <a:xfrm>
            <a:off x="2612395" y="2768198"/>
            <a:ext cx="2196353" cy="479490"/>
          </a:xfrm>
          <a:prstGeom prst="rect">
            <a:avLst/>
          </a:prstGeom>
        </p:spPr>
        <p:txBody>
          <a:bodyPr lIns="0" tIns="0" rIns="0" bIns="0" rtlCol="0" anchor="t">
            <a:spAutoFit/>
          </a:bodyPr>
          <a:lstStyle/>
          <a:p>
            <a:pPr algn="ctr">
              <a:lnSpc>
                <a:spcPts val="4083"/>
              </a:lnSpc>
            </a:pPr>
            <a:r>
              <a:rPr lang="en-US" sz="2917" dirty="0">
                <a:solidFill>
                  <a:srgbClr val="FFFFFF"/>
                </a:solidFill>
                <a:latin typeface="Canva Sans"/>
              </a:rPr>
              <a:t>ICM</a:t>
            </a:r>
          </a:p>
        </p:txBody>
      </p:sp>
      <p:sp>
        <p:nvSpPr>
          <p:cNvPr id="18" name="TextBox 18"/>
          <p:cNvSpPr txBox="1"/>
          <p:nvPr/>
        </p:nvSpPr>
        <p:spPr>
          <a:xfrm>
            <a:off x="7019286" y="3327386"/>
            <a:ext cx="1222252" cy="686791"/>
          </a:xfrm>
          <a:prstGeom prst="rect">
            <a:avLst/>
          </a:prstGeom>
        </p:spPr>
        <p:txBody>
          <a:bodyPr lIns="0" tIns="0" rIns="0" bIns="0" rtlCol="0" anchor="t">
            <a:spAutoFit/>
          </a:bodyPr>
          <a:lstStyle/>
          <a:p>
            <a:pPr algn="ctr">
              <a:lnSpc>
                <a:spcPts val="2800"/>
              </a:lnSpc>
            </a:pPr>
            <a:r>
              <a:rPr lang="en-US" sz="2000" dirty="0">
                <a:solidFill>
                  <a:srgbClr val="FFFFFF"/>
                </a:solidFill>
                <a:latin typeface="Canva Sans"/>
              </a:rPr>
              <a:t>European </a:t>
            </a:r>
          </a:p>
          <a:p>
            <a:pPr algn="ctr">
              <a:lnSpc>
                <a:spcPts val="2800"/>
              </a:lnSpc>
            </a:pPr>
            <a:r>
              <a:rPr lang="en-US" sz="2000" dirty="0">
                <a:solidFill>
                  <a:srgbClr val="FFFFFF"/>
                </a:solidFill>
                <a:latin typeface="Canva Sans"/>
              </a:rPr>
              <a:t>projects</a:t>
            </a:r>
          </a:p>
        </p:txBody>
      </p:sp>
      <p:sp>
        <p:nvSpPr>
          <p:cNvPr id="19" name="TextBox 19"/>
          <p:cNvSpPr txBox="1"/>
          <p:nvPr/>
        </p:nvSpPr>
        <p:spPr>
          <a:xfrm>
            <a:off x="6060417" y="1051664"/>
            <a:ext cx="2196353" cy="1005275"/>
          </a:xfrm>
          <a:prstGeom prst="rect">
            <a:avLst/>
          </a:prstGeom>
        </p:spPr>
        <p:txBody>
          <a:bodyPr lIns="0" tIns="0" rIns="0" bIns="0" rtlCol="0" anchor="t">
            <a:spAutoFit/>
          </a:bodyPr>
          <a:lstStyle/>
          <a:p>
            <a:pPr algn="ctr">
              <a:lnSpc>
                <a:spcPts val="4083"/>
              </a:lnSpc>
            </a:pPr>
            <a:r>
              <a:rPr lang="en-US" sz="2917" dirty="0">
                <a:solidFill>
                  <a:srgbClr val="FFFFFF"/>
                </a:solidFill>
                <a:latin typeface="Canva Sans"/>
              </a:rPr>
              <a:t>WHO </a:t>
            </a:r>
          </a:p>
          <a:p>
            <a:pPr algn="ctr">
              <a:lnSpc>
                <a:spcPts val="4083"/>
              </a:lnSpc>
            </a:pPr>
            <a:r>
              <a:rPr lang="en-US" sz="2917" dirty="0">
                <a:solidFill>
                  <a:srgbClr val="FFFFFF"/>
                </a:solidFill>
                <a:latin typeface="Canva Sans"/>
              </a:rPr>
              <a:t>CC</a:t>
            </a:r>
          </a:p>
        </p:txBody>
      </p:sp>
      <p:sp>
        <p:nvSpPr>
          <p:cNvPr id="20" name="TextBox 20"/>
          <p:cNvSpPr txBox="1"/>
          <p:nvPr/>
        </p:nvSpPr>
        <p:spPr>
          <a:xfrm>
            <a:off x="8357093" y="3731185"/>
            <a:ext cx="1061145" cy="304827"/>
          </a:xfrm>
          <a:prstGeom prst="rect">
            <a:avLst/>
          </a:prstGeom>
        </p:spPr>
        <p:txBody>
          <a:bodyPr lIns="0" tIns="0" rIns="0" bIns="0" rtlCol="0" anchor="t">
            <a:spAutoFit/>
          </a:bodyPr>
          <a:lstStyle/>
          <a:p>
            <a:pPr algn="ctr">
              <a:lnSpc>
                <a:spcPts val="2625"/>
              </a:lnSpc>
            </a:pPr>
            <a:r>
              <a:rPr lang="en-US" sz="1875" dirty="0">
                <a:solidFill>
                  <a:srgbClr val="6F114E"/>
                </a:solidFill>
                <a:latin typeface="Canva Sans"/>
              </a:rPr>
              <a:t>Research</a:t>
            </a:r>
          </a:p>
        </p:txBody>
      </p:sp>
      <p:sp>
        <p:nvSpPr>
          <p:cNvPr id="21" name="TextBox 21"/>
          <p:cNvSpPr txBox="1"/>
          <p:nvPr/>
        </p:nvSpPr>
        <p:spPr>
          <a:xfrm>
            <a:off x="5357812" y="-62859"/>
            <a:ext cx="738188" cy="327718"/>
          </a:xfrm>
          <a:prstGeom prst="rect">
            <a:avLst/>
          </a:prstGeom>
        </p:spPr>
        <p:txBody>
          <a:bodyPr lIns="0" tIns="0" rIns="0" bIns="0" rtlCol="0" anchor="t">
            <a:spAutoFit/>
          </a:bodyPr>
          <a:lstStyle/>
          <a:p>
            <a:pPr algn="ctr">
              <a:lnSpc>
                <a:spcPts val="2800"/>
              </a:lnSpc>
            </a:pPr>
            <a:r>
              <a:rPr lang="en-US" sz="2000" dirty="0">
                <a:solidFill>
                  <a:srgbClr val="6F114E"/>
                </a:solidFill>
                <a:latin typeface="Canva Sans"/>
              </a:rPr>
              <a:t>Policy</a:t>
            </a:r>
          </a:p>
        </p:txBody>
      </p:sp>
      <p:sp>
        <p:nvSpPr>
          <p:cNvPr id="22" name="TextBox 22"/>
          <p:cNvSpPr txBox="1"/>
          <p:nvPr/>
        </p:nvSpPr>
        <p:spPr>
          <a:xfrm>
            <a:off x="4751957" y="4325247"/>
            <a:ext cx="1609017" cy="953403"/>
          </a:xfrm>
          <a:prstGeom prst="rect">
            <a:avLst/>
          </a:prstGeom>
        </p:spPr>
        <p:txBody>
          <a:bodyPr lIns="0" tIns="0" rIns="0" bIns="0" rtlCol="0" anchor="t">
            <a:spAutoFit/>
          </a:bodyPr>
          <a:lstStyle/>
          <a:p>
            <a:pPr algn="ctr">
              <a:lnSpc>
                <a:spcPts val="1902"/>
              </a:lnSpc>
            </a:pPr>
            <a:r>
              <a:rPr lang="en-US" sz="1358" dirty="0">
                <a:solidFill>
                  <a:srgbClr val="FFFFFF"/>
                </a:solidFill>
                <a:latin typeface="Canva Sans"/>
              </a:rPr>
              <a:t>European </a:t>
            </a:r>
          </a:p>
          <a:p>
            <a:pPr algn="ctr">
              <a:lnSpc>
                <a:spcPts val="1902"/>
              </a:lnSpc>
            </a:pPr>
            <a:r>
              <a:rPr lang="en-US" sz="1358" dirty="0">
                <a:solidFill>
                  <a:srgbClr val="FFFFFF"/>
                </a:solidFill>
                <a:latin typeface="Canva Sans"/>
              </a:rPr>
              <a:t>Forum for Nursing </a:t>
            </a:r>
          </a:p>
          <a:p>
            <a:pPr algn="ctr">
              <a:lnSpc>
                <a:spcPts val="1902"/>
              </a:lnSpc>
            </a:pPr>
            <a:r>
              <a:rPr lang="en-US" sz="1358" dirty="0">
                <a:solidFill>
                  <a:srgbClr val="FFFFFF"/>
                </a:solidFill>
                <a:latin typeface="Canva Sans"/>
              </a:rPr>
              <a:t>&amp; Midwifery </a:t>
            </a:r>
          </a:p>
          <a:p>
            <a:pPr algn="ctr">
              <a:lnSpc>
                <a:spcPts val="1902"/>
              </a:lnSpc>
            </a:pPr>
            <a:r>
              <a:rPr lang="en-US" sz="1358" dirty="0">
                <a:solidFill>
                  <a:srgbClr val="FFFFFF"/>
                </a:solidFill>
                <a:latin typeface="Canva Sans"/>
              </a:rPr>
              <a:t>Associations</a:t>
            </a:r>
          </a:p>
        </p:txBody>
      </p:sp>
      <p:sp>
        <p:nvSpPr>
          <p:cNvPr id="23" name="TextBox 23"/>
          <p:cNvSpPr txBox="1"/>
          <p:nvPr/>
        </p:nvSpPr>
        <p:spPr>
          <a:xfrm>
            <a:off x="5272136" y="5986950"/>
            <a:ext cx="1184858" cy="327718"/>
          </a:xfrm>
          <a:prstGeom prst="rect">
            <a:avLst/>
          </a:prstGeom>
        </p:spPr>
        <p:txBody>
          <a:bodyPr lIns="0" tIns="0" rIns="0" bIns="0" rtlCol="0" anchor="t">
            <a:spAutoFit/>
          </a:bodyPr>
          <a:lstStyle/>
          <a:p>
            <a:pPr algn="ctr">
              <a:lnSpc>
                <a:spcPts val="2800"/>
              </a:lnSpc>
            </a:pPr>
            <a:r>
              <a:rPr lang="en-US" sz="2000" dirty="0">
                <a:solidFill>
                  <a:srgbClr val="6F114E"/>
                </a:solidFill>
                <a:latin typeface="Canva Sans"/>
              </a:rPr>
              <a:t>Advocacy</a:t>
            </a:r>
          </a:p>
        </p:txBody>
      </p:sp>
      <p:sp>
        <p:nvSpPr>
          <p:cNvPr id="24" name="TextBox 24"/>
          <p:cNvSpPr txBox="1"/>
          <p:nvPr/>
        </p:nvSpPr>
        <p:spPr>
          <a:xfrm>
            <a:off x="1361158" y="2811376"/>
            <a:ext cx="1574230" cy="304827"/>
          </a:xfrm>
          <a:prstGeom prst="rect">
            <a:avLst/>
          </a:prstGeom>
        </p:spPr>
        <p:txBody>
          <a:bodyPr lIns="0" tIns="0" rIns="0" bIns="0" rtlCol="0" anchor="t">
            <a:spAutoFit/>
          </a:bodyPr>
          <a:lstStyle/>
          <a:p>
            <a:pPr algn="ctr">
              <a:lnSpc>
                <a:spcPts val="2625"/>
              </a:lnSpc>
            </a:pPr>
            <a:r>
              <a:rPr lang="en-US" sz="1875" dirty="0">
                <a:solidFill>
                  <a:srgbClr val="6F114E"/>
                </a:solidFill>
                <a:latin typeface="Canva Sans"/>
              </a:rPr>
              <a:t>Collaboration</a:t>
            </a:r>
          </a:p>
        </p:txBody>
      </p:sp>
      <p:sp>
        <p:nvSpPr>
          <p:cNvPr id="25" name="TextBox 25"/>
          <p:cNvSpPr txBox="1"/>
          <p:nvPr/>
        </p:nvSpPr>
        <p:spPr>
          <a:xfrm>
            <a:off x="201989" y="304319"/>
            <a:ext cx="2813284" cy="1920526"/>
          </a:xfrm>
          <a:prstGeom prst="rect">
            <a:avLst/>
          </a:prstGeom>
        </p:spPr>
        <p:txBody>
          <a:bodyPr wrap="square" lIns="0" tIns="0" rIns="0" bIns="0" rtlCol="0" anchor="t">
            <a:spAutoFit/>
          </a:bodyPr>
          <a:lstStyle/>
          <a:p>
            <a:pPr algn="ctr">
              <a:lnSpc>
                <a:spcPts val="3848"/>
              </a:lnSpc>
            </a:pPr>
            <a:r>
              <a:rPr lang="en-US" sz="2749" dirty="0">
                <a:solidFill>
                  <a:srgbClr val="000000"/>
                </a:solidFill>
                <a:latin typeface="Canva Sans Bold"/>
              </a:rPr>
              <a:t> The RCM international teamwork in Europe: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0222" y="69112"/>
            <a:ext cx="11951778" cy="6656335"/>
          </a:xfrm>
          <a:prstGeom prst="rect">
            <a:avLst/>
          </a:prstGeom>
        </p:spPr>
      </p:pic>
      <p:pic>
        <p:nvPicPr>
          <p:cNvPr id="3" name="Picture 3"/>
          <p:cNvPicPr>
            <a:picLocks noChangeAspect="1"/>
          </p:cNvPicPr>
          <p:nvPr/>
        </p:nvPicPr>
        <p:blipFill>
          <a:blip r:embed="rId4"/>
          <a:srcRect/>
          <a:stretch>
            <a:fillRect/>
          </a:stretch>
        </p:blipFill>
        <p:spPr>
          <a:xfrm>
            <a:off x="1903418" y="2695352"/>
            <a:ext cx="4864972" cy="3633923"/>
          </a:xfrm>
          <a:prstGeom prst="rect">
            <a:avLst/>
          </a:prstGeom>
        </p:spPr>
      </p:pic>
      <p:pic>
        <p:nvPicPr>
          <p:cNvPr id="4" name="Picture 4"/>
          <p:cNvPicPr>
            <a:picLocks noChangeAspect="1"/>
          </p:cNvPicPr>
          <p:nvPr/>
        </p:nvPicPr>
        <p:blipFill>
          <a:blip r:embed="rId5"/>
          <a:srcRect/>
          <a:stretch>
            <a:fillRect/>
          </a:stretch>
        </p:blipFill>
        <p:spPr>
          <a:xfrm>
            <a:off x="770784" y="55357"/>
            <a:ext cx="7936215" cy="2363978"/>
          </a:xfrm>
          <a:prstGeom prst="rect">
            <a:avLst/>
          </a:prstGeom>
        </p:spPr>
      </p:pic>
      <p:sp>
        <p:nvSpPr>
          <p:cNvPr id="5" name="TextBox 5"/>
          <p:cNvSpPr txBox="1"/>
          <p:nvPr/>
        </p:nvSpPr>
        <p:spPr>
          <a:xfrm>
            <a:off x="8748448" y="1509533"/>
            <a:ext cx="3131716" cy="2801408"/>
          </a:xfrm>
          <a:prstGeom prst="rect">
            <a:avLst/>
          </a:prstGeom>
        </p:spPr>
        <p:txBody>
          <a:bodyPr wrap="square" lIns="0" tIns="0" rIns="0" bIns="0" rtlCol="0" anchor="t">
            <a:spAutoFit/>
          </a:bodyPr>
          <a:lstStyle/>
          <a:p>
            <a:pPr algn="ctr">
              <a:lnSpc>
                <a:spcPts val="2354"/>
              </a:lnSpc>
              <a:spcBef>
                <a:spcPct val="0"/>
              </a:spcBef>
            </a:pPr>
            <a:r>
              <a:rPr lang="en-US" sz="3200" b="1" dirty="0">
                <a:solidFill>
                  <a:srgbClr val="000000"/>
                </a:solidFill>
                <a:latin typeface="Calibri"/>
                <a:ea typeface="Calibri Light"/>
                <a:cs typeface="Calibri Light"/>
              </a:rPr>
              <a:t>WHO EUROPEAN REGION</a:t>
            </a:r>
            <a:endParaRPr lang="en-US" sz="3200" b="1">
              <a:solidFill>
                <a:srgbClr val="000000"/>
              </a:solidFill>
              <a:latin typeface="Calibri"/>
              <a:ea typeface="Calibri Light"/>
              <a:cs typeface="Calibri Light"/>
            </a:endParaRPr>
          </a:p>
          <a:p>
            <a:pPr algn="ctr">
              <a:lnSpc>
                <a:spcPts val="2354"/>
              </a:lnSpc>
              <a:spcBef>
                <a:spcPct val="0"/>
              </a:spcBef>
            </a:pPr>
            <a:endParaRPr lang="en-US" sz="3200" b="1" dirty="0">
              <a:solidFill>
                <a:srgbClr val="000000"/>
              </a:solidFill>
              <a:latin typeface="Calibri"/>
              <a:ea typeface="Calibri"/>
              <a:cs typeface="Calibri"/>
            </a:endParaRPr>
          </a:p>
          <a:p>
            <a:pPr algn="ctr">
              <a:lnSpc>
                <a:spcPts val="2354"/>
              </a:lnSpc>
              <a:spcBef>
                <a:spcPct val="0"/>
              </a:spcBef>
            </a:pPr>
            <a:r>
              <a:rPr lang="en-US" sz="3200" dirty="0">
                <a:solidFill>
                  <a:srgbClr val="000000"/>
                </a:solidFill>
                <a:latin typeface="Calibri"/>
                <a:ea typeface="Calibri Light"/>
                <a:cs typeface="Calibri Light"/>
              </a:rPr>
              <a:t>53 countries, covering a vast geographical </a:t>
            </a:r>
            <a:endParaRPr lang="en-US" sz="3200">
              <a:solidFill>
                <a:srgbClr val="000000"/>
              </a:solidFill>
              <a:latin typeface="Calibri"/>
              <a:ea typeface="Calibri Light"/>
              <a:cs typeface="Calibri Light"/>
            </a:endParaRPr>
          </a:p>
          <a:p>
            <a:pPr algn="ctr">
              <a:lnSpc>
                <a:spcPts val="2354"/>
              </a:lnSpc>
              <a:spcBef>
                <a:spcPct val="0"/>
              </a:spcBef>
            </a:pPr>
            <a:r>
              <a:rPr lang="en-US" sz="3200" dirty="0">
                <a:solidFill>
                  <a:srgbClr val="000000"/>
                </a:solidFill>
                <a:latin typeface="Calibri"/>
                <a:ea typeface="Calibri Light"/>
                <a:cs typeface="Calibri Light"/>
              </a:rPr>
              <a:t>region from the atlantic to the pacific oceans.</a:t>
            </a:r>
            <a:endParaRPr lang="en-US" sz="3200">
              <a:solidFill>
                <a:srgbClr val="000000"/>
              </a:solidFill>
              <a:latin typeface="Calibri"/>
              <a:ea typeface="Calibri Light"/>
              <a:cs typeface="Calibri Light"/>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55483" y="4090580"/>
            <a:ext cx="850490" cy="613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4752" y="317156"/>
            <a:ext cx="11019066" cy="677736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69605" y="568707"/>
            <a:ext cx="6358323" cy="5567942"/>
          </a:xfrm>
          <a:prstGeom prst="rect">
            <a:avLst/>
          </a:prstGeom>
          <a:effectLst>
            <a:glow rad="63500">
              <a:schemeClr val="accent2">
                <a:satMod val="175000"/>
                <a:alpha val="40000"/>
              </a:schemeClr>
            </a:glow>
          </a:effectLst>
        </p:spPr>
      </p:pic>
      <p:sp>
        <p:nvSpPr>
          <p:cNvPr id="4" name="TextBox 4"/>
          <p:cNvSpPr txBox="1"/>
          <p:nvPr/>
        </p:nvSpPr>
        <p:spPr>
          <a:xfrm>
            <a:off x="45410" y="317156"/>
            <a:ext cx="12192000" cy="436017"/>
          </a:xfrm>
          <a:prstGeom prst="rect">
            <a:avLst/>
          </a:prstGeom>
        </p:spPr>
        <p:txBody>
          <a:bodyPr lIns="0" tIns="0" rIns="0" bIns="0" rtlCol="0" anchor="t">
            <a:spAutoFit/>
          </a:bodyPr>
          <a:lstStyle/>
          <a:p>
            <a:pPr algn="just">
              <a:lnSpc>
                <a:spcPts val="3379"/>
              </a:lnSpc>
            </a:pPr>
            <a:r>
              <a:rPr lang="en-US" sz="3200" b="1" spc="-124" dirty="0">
                <a:solidFill>
                  <a:srgbClr val="000000"/>
                </a:solidFill>
                <a:latin typeface="Calibri"/>
                <a:ea typeface="Calibri"/>
                <a:cs typeface="Calibri"/>
              </a:rPr>
              <a:t>Challenges in WHO European Region</a:t>
            </a:r>
          </a:p>
        </p:txBody>
      </p:sp>
      <p:sp>
        <p:nvSpPr>
          <p:cNvPr id="5" name="TextBox 5"/>
          <p:cNvSpPr txBox="1"/>
          <p:nvPr/>
        </p:nvSpPr>
        <p:spPr>
          <a:xfrm>
            <a:off x="3382629" y="2275858"/>
            <a:ext cx="1259273" cy="919226"/>
          </a:xfrm>
          <a:prstGeom prst="rect">
            <a:avLst/>
          </a:prstGeom>
        </p:spPr>
        <p:txBody>
          <a:bodyPr lIns="0" tIns="0" rIns="0" bIns="0" rtlCol="0" anchor="t">
            <a:spAutoFit/>
          </a:bodyPr>
          <a:lstStyle/>
          <a:p>
            <a:pPr algn="ctr">
              <a:lnSpc>
                <a:spcPts val="3675"/>
              </a:lnSpc>
            </a:pPr>
            <a:r>
              <a:rPr lang="en-US" sz="2800" dirty="0">
                <a:solidFill>
                  <a:srgbClr val="000000"/>
                </a:solidFill>
                <a:latin typeface="Calibri" panose="020F0502020204030204" pitchFamily="34" charset="0"/>
                <a:cs typeface="Calibri" panose="020F0502020204030204" pitchFamily="34" charset="0"/>
              </a:rPr>
              <a:t>Human </a:t>
            </a:r>
          </a:p>
          <a:p>
            <a:pPr algn="ctr">
              <a:lnSpc>
                <a:spcPts val="3675"/>
              </a:lnSpc>
            </a:pPr>
            <a:r>
              <a:rPr lang="en-US" sz="2800" dirty="0">
                <a:solidFill>
                  <a:srgbClr val="000000"/>
                </a:solidFill>
                <a:latin typeface="Calibri" panose="020F0502020204030204" pitchFamily="34" charset="0"/>
                <a:cs typeface="Calibri" panose="020F0502020204030204" pitchFamily="34" charset="0"/>
              </a:rPr>
              <a:t>rights </a:t>
            </a:r>
          </a:p>
        </p:txBody>
      </p:sp>
      <p:sp>
        <p:nvSpPr>
          <p:cNvPr id="6" name="TextBox 6"/>
          <p:cNvSpPr txBox="1"/>
          <p:nvPr/>
        </p:nvSpPr>
        <p:spPr>
          <a:xfrm>
            <a:off x="5450843" y="1042870"/>
            <a:ext cx="1875235" cy="919226"/>
          </a:xfrm>
          <a:prstGeom prst="rect">
            <a:avLst/>
          </a:prstGeom>
        </p:spPr>
        <p:txBody>
          <a:bodyPr lIns="0" tIns="0" rIns="0" bIns="0" rtlCol="0" anchor="t">
            <a:spAutoFit/>
          </a:bodyPr>
          <a:lstStyle/>
          <a:p>
            <a:pPr algn="ctr">
              <a:lnSpc>
                <a:spcPts val="3675"/>
              </a:lnSpc>
            </a:pPr>
            <a:r>
              <a:rPr lang="en-US" sz="2800" dirty="0">
                <a:solidFill>
                  <a:srgbClr val="000000"/>
                </a:solidFill>
                <a:latin typeface="Calibri" panose="020F0502020204030204" pitchFamily="34" charset="0"/>
                <a:cs typeface="Calibri" panose="020F0502020204030204" pitchFamily="34" charset="0"/>
              </a:rPr>
              <a:t>Population </a:t>
            </a:r>
          </a:p>
          <a:p>
            <a:pPr algn="ctr">
              <a:lnSpc>
                <a:spcPts val="3675"/>
              </a:lnSpc>
            </a:pPr>
            <a:r>
              <a:rPr lang="en-US" sz="2800" dirty="0">
                <a:solidFill>
                  <a:srgbClr val="000000"/>
                </a:solidFill>
                <a:latin typeface="Calibri" panose="020F0502020204030204" pitchFamily="34" charset="0"/>
                <a:cs typeface="Calibri" panose="020F0502020204030204" pitchFamily="34" charset="0"/>
              </a:rPr>
              <a:t>needs </a:t>
            </a:r>
          </a:p>
        </p:txBody>
      </p:sp>
      <p:sp>
        <p:nvSpPr>
          <p:cNvPr id="7" name="TextBox 7"/>
          <p:cNvSpPr txBox="1"/>
          <p:nvPr/>
        </p:nvSpPr>
        <p:spPr>
          <a:xfrm>
            <a:off x="7891434" y="2574766"/>
            <a:ext cx="1733290" cy="450636"/>
          </a:xfrm>
          <a:prstGeom prst="rect">
            <a:avLst/>
          </a:prstGeom>
        </p:spPr>
        <p:txBody>
          <a:bodyPr lIns="0" tIns="0" rIns="0" bIns="0" rtlCol="0" anchor="t">
            <a:spAutoFit/>
          </a:bodyPr>
          <a:lstStyle/>
          <a:p>
            <a:pPr algn="ctr">
              <a:lnSpc>
                <a:spcPts val="3675"/>
              </a:lnSpc>
            </a:pPr>
            <a:r>
              <a:rPr lang="en-US" sz="2800" dirty="0">
                <a:solidFill>
                  <a:srgbClr val="000000"/>
                </a:solidFill>
                <a:latin typeface="Calibri" panose="020F0502020204030204" pitchFamily="34" charset="0"/>
                <a:cs typeface="Calibri" panose="020F0502020204030204" pitchFamily="34" charset="0"/>
              </a:rPr>
              <a:t>Migration</a:t>
            </a:r>
            <a:r>
              <a:rPr lang="en-US" sz="2625" dirty="0">
                <a:solidFill>
                  <a:srgbClr val="000000"/>
                </a:solidFill>
                <a:latin typeface="Canva Sans Bold"/>
              </a:rPr>
              <a:t>  </a:t>
            </a:r>
          </a:p>
        </p:txBody>
      </p:sp>
      <p:sp>
        <p:nvSpPr>
          <p:cNvPr id="8" name="TextBox 8"/>
          <p:cNvSpPr txBox="1"/>
          <p:nvPr/>
        </p:nvSpPr>
        <p:spPr>
          <a:xfrm>
            <a:off x="6561632" y="4661609"/>
            <a:ext cx="2068525" cy="919226"/>
          </a:xfrm>
          <a:prstGeom prst="rect">
            <a:avLst/>
          </a:prstGeom>
        </p:spPr>
        <p:txBody>
          <a:bodyPr lIns="0" tIns="0" rIns="0" bIns="0" rtlCol="0" anchor="t">
            <a:spAutoFit/>
          </a:bodyPr>
          <a:lstStyle/>
          <a:p>
            <a:pPr algn="ctr">
              <a:lnSpc>
                <a:spcPts val="3675"/>
              </a:lnSpc>
            </a:pPr>
            <a:r>
              <a:rPr lang="en-US" sz="2800" dirty="0">
                <a:solidFill>
                  <a:srgbClr val="000000"/>
                </a:solidFill>
                <a:latin typeface="Calibri" panose="020F0502020204030204" pitchFamily="34" charset="0"/>
                <a:cs typeface="Calibri" panose="020F0502020204030204" pitchFamily="34" charset="0"/>
              </a:rPr>
              <a:t>Gender</a:t>
            </a:r>
          </a:p>
          <a:p>
            <a:pPr algn="ctr">
              <a:lnSpc>
                <a:spcPts val="3675"/>
              </a:lnSpc>
            </a:pPr>
            <a:r>
              <a:rPr lang="en-US" sz="2800" dirty="0">
                <a:solidFill>
                  <a:srgbClr val="000000"/>
                </a:solidFill>
                <a:latin typeface="Calibri" panose="020F0502020204030204" pitchFamily="34" charset="0"/>
                <a:cs typeface="Calibri" panose="020F0502020204030204" pitchFamily="34" charset="0"/>
              </a:rPr>
              <a:t>inequalities  </a:t>
            </a:r>
          </a:p>
        </p:txBody>
      </p:sp>
      <p:sp>
        <p:nvSpPr>
          <p:cNvPr id="9" name="TextBox 9"/>
          <p:cNvSpPr txBox="1"/>
          <p:nvPr/>
        </p:nvSpPr>
        <p:spPr>
          <a:xfrm>
            <a:off x="8428555" y="4673862"/>
            <a:ext cx="3615263" cy="696088"/>
          </a:xfrm>
          <a:prstGeom prst="rect">
            <a:avLst/>
          </a:prstGeom>
        </p:spPr>
        <p:txBody>
          <a:bodyPr lIns="0" tIns="0" rIns="0" bIns="0" rtlCol="0" anchor="t">
            <a:spAutoFit/>
          </a:bodyPr>
          <a:lstStyle/>
          <a:p>
            <a:pPr algn="ctr">
              <a:lnSpc>
                <a:spcPts val="2798"/>
              </a:lnSpc>
              <a:spcBef>
                <a:spcPct val="0"/>
              </a:spcBef>
            </a:pPr>
            <a:r>
              <a:rPr lang="en-US" sz="2000" dirty="0">
                <a:solidFill>
                  <a:srgbClr val="000000"/>
                </a:solidFill>
                <a:latin typeface="Calibri" panose="020F0502020204030204" pitchFamily="34" charset="0"/>
                <a:cs typeface="Calibri" panose="020F0502020204030204" pitchFamily="34" charset="0"/>
              </a:rPr>
              <a:t>Women and midwives – </a:t>
            </a:r>
          </a:p>
          <a:p>
            <a:pPr algn="ctr">
              <a:lnSpc>
                <a:spcPts val="2798"/>
              </a:lnSpc>
              <a:spcBef>
                <a:spcPct val="0"/>
              </a:spcBef>
            </a:pPr>
            <a:r>
              <a:rPr lang="en-US" sz="2000" dirty="0">
                <a:solidFill>
                  <a:srgbClr val="000000"/>
                </a:solidFill>
                <a:latin typeface="Calibri" panose="020F0502020204030204" pitchFamily="34" charset="0"/>
                <a:cs typeface="Calibri" panose="020F0502020204030204" pitchFamily="34" charset="0"/>
              </a:rPr>
              <a:t>health literacy / status at work</a:t>
            </a:r>
          </a:p>
        </p:txBody>
      </p:sp>
      <p:sp>
        <p:nvSpPr>
          <p:cNvPr id="10" name="TextBox 10"/>
          <p:cNvSpPr txBox="1"/>
          <p:nvPr/>
        </p:nvSpPr>
        <p:spPr>
          <a:xfrm>
            <a:off x="523887" y="1934504"/>
            <a:ext cx="2307525" cy="1638525"/>
          </a:xfrm>
          <a:prstGeom prst="rect">
            <a:avLst/>
          </a:prstGeom>
        </p:spPr>
        <p:txBody>
          <a:bodyPr lIns="0" tIns="0" rIns="0" bIns="0" rtlCol="0" anchor="t">
            <a:spAutoFit/>
          </a:bodyPr>
          <a:lstStyle/>
          <a:p>
            <a:pPr algn="ctr">
              <a:lnSpc>
                <a:spcPts val="2625"/>
              </a:lnSpc>
              <a:spcBef>
                <a:spcPct val="0"/>
              </a:spcBef>
            </a:pPr>
            <a:r>
              <a:rPr lang="en-US" sz="2000" dirty="0" err="1">
                <a:solidFill>
                  <a:srgbClr val="000000"/>
                </a:solidFill>
                <a:latin typeface="Calibri" panose="020F0502020204030204" pitchFamily="34" charset="0"/>
                <a:cs typeface="Calibri" panose="020F0502020204030204" pitchFamily="34" charset="0"/>
              </a:rPr>
              <a:t>Humanising</a:t>
            </a:r>
            <a:r>
              <a:rPr lang="en-US" sz="2000" dirty="0">
                <a:solidFill>
                  <a:srgbClr val="000000"/>
                </a:solidFill>
                <a:latin typeface="Calibri" panose="020F0502020204030204" pitchFamily="34" charset="0"/>
                <a:cs typeface="Calibri" panose="020F0502020204030204" pitchFamily="34" charset="0"/>
              </a:rPr>
              <a:t> birth as life event</a:t>
            </a:r>
          </a:p>
          <a:p>
            <a:pPr algn="ctr">
              <a:lnSpc>
                <a:spcPts val="2625"/>
              </a:lnSpc>
              <a:spcBef>
                <a:spcPct val="0"/>
              </a:spcBef>
            </a:pPr>
            <a:r>
              <a:rPr lang="en-US" sz="2000" dirty="0">
                <a:solidFill>
                  <a:srgbClr val="000000"/>
                </a:solidFill>
                <a:latin typeface="Calibri" panose="020F0502020204030204" pitchFamily="34" charset="0"/>
                <a:cs typeface="Calibri" panose="020F0502020204030204" pitchFamily="34" charset="0"/>
              </a:rPr>
              <a:t>Patient safety </a:t>
            </a:r>
          </a:p>
          <a:p>
            <a:pPr algn="ctr">
              <a:lnSpc>
                <a:spcPts val="2625"/>
              </a:lnSpc>
              <a:spcBef>
                <a:spcPct val="0"/>
              </a:spcBef>
            </a:pPr>
            <a:r>
              <a:rPr lang="en-US" sz="2000" dirty="0">
                <a:solidFill>
                  <a:srgbClr val="000000"/>
                </a:solidFill>
                <a:latin typeface="Calibri" panose="020F0502020204030204" pitchFamily="34" charset="0"/>
                <a:cs typeface="Calibri" panose="020F0502020204030204" pitchFamily="34" charset="0"/>
              </a:rPr>
              <a:t>includes emotional safety</a:t>
            </a:r>
          </a:p>
        </p:txBody>
      </p:sp>
      <p:sp>
        <p:nvSpPr>
          <p:cNvPr id="11" name="TextBox 11"/>
          <p:cNvSpPr txBox="1"/>
          <p:nvPr/>
        </p:nvSpPr>
        <p:spPr>
          <a:xfrm>
            <a:off x="6523074" y="278304"/>
            <a:ext cx="5898632" cy="651204"/>
          </a:xfrm>
          <a:prstGeom prst="rect">
            <a:avLst/>
          </a:prstGeom>
        </p:spPr>
        <p:txBody>
          <a:bodyPr wrap="square" lIns="0" tIns="0" rIns="0" bIns="0" rtlCol="0" anchor="t">
            <a:spAutoFit/>
          </a:bodyPr>
          <a:lstStyle/>
          <a:p>
            <a:pPr algn="ctr">
              <a:lnSpc>
                <a:spcPts val="2625"/>
              </a:lnSpc>
              <a:spcBef>
                <a:spcPct val="0"/>
              </a:spcBef>
            </a:pPr>
            <a:r>
              <a:rPr lang="en-US" dirty="0">
                <a:solidFill>
                  <a:srgbClr val="000000"/>
                </a:solidFill>
                <a:latin typeface="Calibri" panose="020F0502020204030204" pitchFamily="34" charset="0"/>
                <a:cs typeface="Calibri" panose="020F0502020204030204" pitchFamily="34" charset="0"/>
              </a:rPr>
              <a:t>Increased maternal age, obesity, infertility treatments, </a:t>
            </a:r>
          </a:p>
          <a:p>
            <a:pPr algn="ctr">
              <a:lnSpc>
                <a:spcPts val="2625"/>
              </a:lnSpc>
              <a:spcBef>
                <a:spcPct val="0"/>
              </a:spcBef>
            </a:pPr>
            <a:r>
              <a:rPr lang="en-US" dirty="0">
                <a:solidFill>
                  <a:srgbClr val="000000"/>
                </a:solidFill>
                <a:latin typeface="Calibri" panose="020F0502020204030204" pitchFamily="34" charset="0"/>
                <a:cs typeface="Calibri" panose="020F0502020204030204" pitchFamily="34" charset="0"/>
              </a:rPr>
              <a:t>medical complications, perinatal mental health  </a:t>
            </a:r>
          </a:p>
        </p:txBody>
      </p:sp>
      <p:sp>
        <p:nvSpPr>
          <p:cNvPr id="12" name="TextBox 12"/>
          <p:cNvSpPr txBox="1"/>
          <p:nvPr/>
        </p:nvSpPr>
        <p:spPr>
          <a:xfrm>
            <a:off x="3998607" y="4895904"/>
            <a:ext cx="1764915" cy="450636"/>
          </a:xfrm>
          <a:prstGeom prst="rect">
            <a:avLst/>
          </a:prstGeom>
        </p:spPr>
        <p:txBody>
          <a:bodyPr lIns="0" tIns="0" rIns="0" bIns="0" rtlCol="0" anchor="t">
            <a:spAutoFit/>
          </a:bodyPr>
          <a:lstStyle/>
          <a:p>
            <a:pPr algn="ctr">
              <a:lnSpc>
                <a:spcPts val="3675"/>
              </a:lnSpc>
            </a:pPr>
            <a:r>
              <a:rPr lang="en-US" sz="2800" dirty="0">
                <a:solidFill>
                  <a:srgbClr val="000000"/>
                </a:solidFill>
                <a:latin typeface="Calibri" panose="020F0502020204030204" pitchFamily="34" charset="0"/>
                <a:cs typeface="Calibri" panose="020F0502020204030204" pitchFamily="34" charset="0"/>
              </a:rPr>
              <a:t>Resources</a:t>
            </a:r>
            <a:r>
              <a:rPr lang="en-US" sz="2625" dirty="0">
                <a:solidFill>
                  <a:srgbClr val="000000"/>
                </a:solidFill>
                <a:latin typeface="Canva Sans Bold"/>
              </a:rPr>
              <a:t> </a:t>
            </a:r>
          </a:p>
        </p:txBody>
      </p:sp>
      <p:sp>
        <p:nvSpPr>
          <p:cNvPr id="13" name="TextBox 13"/>
          <p:cNvSpPr txBox="1"/>
          <p:nvPr/>
        </p:nvSpPr>
        <p:spPr>
          <a:xfrm>
            <a:off x="383785" y="4494325"/>
            <a:ext cx="3215767" cy="1055161"/>
          </a:xfrm>
          <a:prstGeom prst="rect">
            <a:avLst/>
          </a:prstGeom>
        </p:spPr>
        <p:txBody>
          <a:bodyPr wrap="square" lIns="0" tIns="0" rIns="0" bIns="0" rtlCol="0" anchor="t">
            <a:spAutoFit/>
          </a:bodyPr>
          <a:lstStyle/>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Careful resource management </a:t>
            </a:r>
          </a:p>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skill mix and use of</a:t>
            </a:r>
          </a:p>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     technology</a:t>
            </a:r>
          </a:p>
        </p:txBody>
      </p:sp>
      <p:sp>
        <p:nvSpPr>
          <p:cNvPr id="14" name="TextBox 14"/>
          <p:cNvSpPr txBox="1"/>
          <p:nvPr/>
        </p:nvSpPr>
        <p:spPr>
          <a:xfrm>
            <a:off x="9392884" y="2312195"/>
            <a:ext cx="2422364" cy="1045799"/>
          </a:xfrm>
          <a:prstGeom prst="rect">
            <a:avLst/>
          </a:prstGeom>
        </p:spPr>
        <p:txBody>
          <a:bodyPr lIns="0" tIns="0" rIns="0" bIns="0" rtlCol="0" anchor="t">
            <a:spAutoFit/>
          </a:bodyPr>
          <a:lstStyle/>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Care for pregnant</a:t>
            </a:r>
          </a:p>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 refugees, migrants, </a:t>
            </a:r>
          </a:p>
          <a:p>
            <a:pPr algn="ctr">
              <a:lnSpc>
                <a:spcPts val="2798"/>
              </a:lnSpc>
              <a:spcBef>
                <a:spcPct val="0"/>
              </a:spcBef>
            </a:pPr>
            <a:r>
              <a:rPr lang="en-US" sz="1999" dirty="0">
                <a:solidFill>
                  <a:srgbClr val="000000"/>
                </a:solidFill>
                <a:latin typeface="Calibri" panose="020F0502020204030204" pitchFamily="34" charset="0"/>
                <a:cs typeface="Calibri" panose="020F0502020204030204" pitchFamily="34" charset="0"/>
              </a:rPr>
              <a:t>asylum seekers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D5B-A483-1444-A4B3-F181A1F9A490}"/>
              </a:ext>
            </a:extLst>
          </p:cNvPr>
          <p:cNvSpPr>
            <a:spLocks noGrp="1"/>
          </p:cNvSpPr>
          <p:nvPr>
            <p:ph type="title"/>
          </p:nvPr>
        </p:nvSpPr>
        <p:spPr>
          <a:ln>
            <a:noFill/>
          </a:ln>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Health system delivering care</a:t>
            </a:r>
          </a:p>
        </p:txBody>
      </p:sp>
      <p:sp>
        <p:nvSpPr>
          <p:cNvPr id="3" name="Content Placeholder 2">
            <a:extLst>
              <a:ext uri="{FF2B5EF4-FFF2-40B4-BE49-F238E27FC236}">
                <a16:creationId xmlns:a16="http://schemas.microsoft.com/office/drawing/2014/main" id="{00DB5D4F-8B9B-2B43-A8EC-96EF5590829A}"/>
              </a:ext>
            </a:extLst>
          </p:cNvPr>
          <p:cNvSpPr>
            <a:spLocks noGrp="1"/>
          </p:cNvSpPr>
          <p:nvPr>
            <p:ph idx="1"/>
          </p:nvPr>
        </p:nvSpPr>
        <p:spPr>
          <a:xfrm>
            <a:off x="1031358" y="1825626"/>
            <a:ext cx="10058400" cy="4309360"/>
          </a:xfrm>
        </p:spPr>
        <p:txBody>
          <a:bodyPr vert="horz" lIns="91440" tIns="45720" rIns="91440" bIns="45720" rtlCol="0" anchor="t">
            <a:normAutofit lnSpcReduction="10000"/>
          </a:bodyPr>
          <a:lstStyle/>
          <a:p>
            <a:r>
              <a:rPr lang="en-GB" sz="2400" dirty="0"/>
              <a:t>Woman-centred respectful care is one of our key priorities</a:t>
            </a:r>
          </a:p>
          <a:p>
            <a:pPr marL="0" indent="0">
              <a:buNone/>
            </a:pPr>
            <a:endParaRPr lang="en-GB" sz="2400" dirty="0"/>
          </a:p>
          <a:p>
            <a:r>
              <a:rPr lang="en-GB" sz="2400" dirty="0"/>
              <a:t>It should mean the women can gain greater control over decisions and actions affecting their health during their pregnancy and childbirth </a:t>
            </a:r>
          </a:p>
          <a:p>
            <a:endParaRPr lang="en-GB" sz="2400" dirty="0"/>
          </a:p>
          <a:p>
            <a:r>
              <a:rPr lang="en-GB" sz="2400" dirty="0"/>
              <a:t>We often see when women are asking for different care package it may be provided by private care but not public health care – therefore increasing inequality</a:t>
            </a:r>
          </a:p>
          <a:p>
            <a:endParaRPr lang="en-GB" sz="2400" dirty="0"/>
          </a:p>
          <a:p>
            <a:r>
              <a:rPr lang="en-GB" sz="2400" dirty="0"/>
              <a:t>Absence of midwives in primary care teams and in some countries in the health system itself</a:t>
            </a:r>
          </a:p>
          <a:p>
            <a:pPr marL="0" indent="0">
              <a:buNone/>
            </a:pPr>
            <a:endParaRPr lang="en-GB" sz="1800" dirty="0"/>
          </a:p>
        </p:txBody>
      </p:sp>
      <p:sp>
        <p:nvSpPr>
          <p:cNvPr id="10" name="TextBox 9">
            <a:extLst>
              <a:ext uri="{FF2B5EF4-FFF2-40B4-BE49-F238E27FC236}">
                <a16:creationId xmlns:a16="http://schemas.microsoft.com/office/drawing/2014/main" id="{3FE92D06-BEA7-ED4A-8EBF-72CA667CDDA8}"/>
              </a:ext>
            </a:extLst>
          </p:cNvPr>
          <p:cNvSpPr txBox="1"/>
          <p:nvPr/>
        </p:nvSpPr>
        <p:spPr>
          <a:xfrm>
            <a:off x="1953658" y="6268599"/>
            <a:ext cx="330506" cy="307777"/>
          </a:xfrm>
          <a:prstGeom prst="rect">
            <a:avLst/>
          </a:prstGeom>
          <a:noFill/>
          <a:ln>
            <a:noFill/>
          </a:ln>
        </p:spPr>
        <p:txBody>
          <a:bodyPr wrap="square" rtlCol="0">
            <a:spAutoFit/>
          </a:bodyPr>
          <a:lstStyle/>
          <a:p>
            <a:r>
              <a:rPr lang="en-US" sz="1400" b="1" dirty="0">
                <a:solidFill>
                  <a:schemeClr val="accent2"/>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88077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90377"/>
            <a:ext cx="12147698" cy="67682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2448" y="440392"/>
            <a:ext cx="5538226" cy="55382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5938" y="249335"/>
            <a:ext cx="2019468" cy="126216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18027" y="1034405"/>
            <a:ext cx="1494503" cy="149450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171278" y="2528137"/>
            <a:ext cx="1254128" cy="823023"/>
          </a:xfrm>
          <a:prstGeom prst="rect">
            <a:avLst/>
          </a:prstGeom>
        </p:spPr>
      </p:pic>
      <p:pic>
        <p:nvPicPr>
          <p:cNvPr id="7" name="Picture 7"/>
          <p:cNvPicPr>
            <a:picLocks noChangeAspect="1"/>
          </p:cNvPicPr>
          <p:nvPr/>
        </p:nvPicPr>
        <p:blipFill>
          <a:blip r:embed="rId12"/>
          <a:srcRect/>
          <a:stretch>
            <a:fillRect/>
          </a:stretch>
        </p:blipFill>
        <p:spPr>
          <a:xfrm>
            <a:off x="5503190" y="4504726"/>
            <a:ext cx="2542357" cy="1747870"/>
          </a:xfrm>
          <a:prstGeom prst="rect">
            <a:avLst/>
          </a:prstGeom>
        </p:spPr>
      </p:pic>
      <p:sp>
        <p:nvSpPr>
          <p:cNvPr id="8" name="TextBox 8"/>
          <p:cNvSpPr txBox="1"/>
          <p:nvPr/>
        </p:nvSpPr>
        <p:spPr>
          <a:xfrm>
            <a:off x="5426233" y="1355998"/>
            <a:ext cx="2010668" cy="482055"/>
          </a:xfrm>
          <a:prstGeom prst="rect">
            <a:avLst/>
          </a:prstGeom>
        </p:spPr>
        <p:txBody>
          <a:bodyPr lIns="0" tIns="0" rIns="0" bIns="0" rtlCol="0" anchor="t">
            <a:spAutoFit/>
          </a:bodyPr>
          <a:lstStyle/>
          <a:p>
            <a:pPr algn="ctr">
              <a:lnSpc>
                <a:spcPts val="4025"/>
              </a:lnSpc>
            </a:pPr>
            <a:endParaRPr lang="en-US" sz="28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6512281" y="2980017"/>
            <a:ext cx="1834679" cy="482055"/>
          </a:xfrm>
          <a:prstGeom prst="rect">
            <a:avLst/>
          </a:prstGeom>
        </p:spPr>
        <p:txBody>
          <a:bodyPr lIns="0" tIns="0" rIns="0" bIns="0" rtlCol="0" anchor="t">
            <a:spAutoFit/>
          </a:bodyPr>
          <a:lstStyle/>
          <a:p>
            <a:pPr algn="ctr">
              <a:lnSpc>
                <a:spcPts val="4025"/>
              </a:lnSpc>
            </a:pPr>
            <a:r>
              <a:rPr lang="en-US" sz="2800" dirty="0">
                <a:solidFill>
                  <a:schemeClr val="bg1"/>
                </a:solidFill>
                <a:latin typeface="Calibri" panose="020F0502020204030204" pitchFamily="34" charset="0"/>
                <a:cs typeface="Calibri" panose="020F0502020204030204" pitchFamily="34" charset="0"/>
              </a:rPr>
              <a:t>Education</a:t>
            </a:r>
          </a:p>
        </p:txBody>
      </p:sp>
      <p:sp>
        <p:nvSpPr>
          <p:cNvPr id="10" name="TextBox 10"/>
          <p:cNvSpPr txBox="1"/>
          <p:nvPr/>
        </p:nvSpPr>
        <p:spPr>
          <a:xfrm>
            <a:off x="7707179" y="4438015"/>
            <a:ext cx="2340323" cy="423193"/>
          </a:xfrm>
          <a:prstGeom prst="rect">
            <a:avLst/>
          </a:prstGeom>
        </p:spPr>
        <p:txBody>
          <a:bodyPr lIns="0" tIns="0" rIns="0" bIns="0" rtlCol="0" anchor="t">
            <a:spAutoFit/>
          </a:bodyPr>
          <a:lstStyle/>
          <a:p>
            <a:pPr algn="ctr">
              <a:lnSpc>
                <a:spcPts val="3325"/>
              </a:lnSpc>
            </a:pPr>
            <a:r>
              <a:rPr lang="en-US" sz="2800" dirty="0">
                <a:solidFill>
                  <a:schemeClr val="bg1"/>
                </a:solidFill>
                <a:latin typeface="Calibri" panose="020F0502020204030204" pitchFamily="34" charset="0"/>
                <a:cs typeface="Calibri" panose="020F0502020204030204" pitchFamily="34" charset="0"/>
              </a:rPr>
              <a:t>Service</a:t>
            </a:r>
            <a:r>
              <a:rPr lang="en-US" sz="2800" dirty="0">
                <a:solidFill>
                  <a:srgbClr val="000000"/>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delivery</a:t>
            </a:r>
          </a:p>
        </p:txBody>
      </p:sp>
      <p:sp>
        <p:nvSpPr>
          <p:cNvPr id="11" name="TextBox 11"/>
          <p:cNvSpPr txBox="1"/>
          <p:nvPr/>
        </p:nvSpPr>
        <p:spPr>
          <a:xfrm>
            <a:off x="9974200" y="2881694"/>
            <a:ext cx="865064" cy="482055"/>
          </a:xfrm>
          <a:prstGeom prst="rect">
            <a:avLst/>
          </a:prstGeom>
        </p:spPr>
        <p:txBody>
          <a:bodyPr lIns="0" tIns="0" rIns="0" bIns="0" rtlCol="0" anchor="t">
            <a:spAutoFit/>
          </a:bodyPr>
          <a:lstStyle/>
          <a:p>
            <a:pPr algn="ctr">
              <a:lnSpc>
                <a:spcPts val="4025"/>
              </a:lnSpc>
            </a:pPr>
            <a:r>
              <a:rPr lang="en-US" sz="2800" dirty="0">
                <a:solidFill>
                  <a:srgbClr val="FBF4EF"/>
                </a:solidFill>
                <a:latin typeface="Calibri" panose="020F0502020204030204" pitchFamily="34" charset="0"/>
                <a:cs typeface="Calibri" panose="020F0502020204030204" pitchFamily="34" charset="0"/>
              </a:rPr>
              <a:t>Jobs</a:t>
            </a:r>
          </a:p>
        </p:txBody>
      </p:sp>
      <p:sp>
        <p:nvSpPr>
          <p:cNvPr id="13" name="TextBox 12">
            <a:extLst>
              <a:ext uri="{FF2B5EF4-FFF2-40B4-BE49-F238E27FC236}">
                <a16:creationId xmlns:a16="http://schemas.microsoft.com/office/drawing/2014/main" id="{394154D5-2B83-F2C7-2698-DEDEF8DC2019}"/>
              </a:ext>
            </a:extLst>
          </p:cNvPr>
          <p:cNvSpPr txBox="1"/>
          <p:nvPr/>
        </p:nvSpPr>
        <p:spPr>
          <a:xfrm>
            <a:off x="8045547" y="1452354"/>
            <a:ext cx="2010667" cy="523220"/>
          </a:xfrm>
          <a:prstGeom prst="rect">
            <a:avLst/>
          </a:prstGeom>
          <a:noFill/>
        </p:spPr>
        <p:txBody>
          <a:bodyPr wrap="square" rtlCol="0">
            <a:spAutoFit/>
          </a:bodyPr>
          <a:lstStyle/>
          <a:p>
            <a:r>
              <a:rPr lang="en-GB" sz="2800" dirty="0">
                <a:solidFill>
                  <a:schemeClr val="bg1"/>
                </a:solidFill>
              </a:rPr>
              <a:t>Leadership</a:t>
            </a:r>
          </a:p>
        </p:txBody>
      </p:sp>
      <p:sp>
        <p:nvSpPr>
          <p:cNvPr id="14" name="TextBox 13">
            <a:extLst>
              <a:ext uri="{FF2B5EF4-FFF2-40B4-BE49-F238E27FC236}">
                <a16:creationId xmlns:a16="http://schemas.microsoft.com/office/drawing/2014/main" id="{6CD9D761-9D29-F089-FD30-F89CA4CDFEBD}"/>
              </a:ext>
            </a:extLst>
          </p:cNvPr>
          <p:cNvSpPr txBox="1"/>
          <p:nvPr/>
        </p:nvSpPr>
        <p:spPr>
          <a:xfrm>
            <a:off x="479322" y="5936225"/>
            <a:ext cx="92177" cy="38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5" name="TextBox 14">
            <a:extLst>
              <a:ext uri="{FF2B5EF4-FFF2-40B4-BE49-F238E27FC236}">
                <a16:creationId xmlns:a16="http://schemas.microsoft.com/office/drawing/2014/main" id="{FBE0061E-E4DA-10C3-02EE-38C22C3A17A9}"/>
              </a:ext>
            </a:extLst>
          </p:cNvPr>
          <p:cNvSpPr txBox="1"/>
          <p:nvPr/>
        </p:nvSpPr>
        <p:spPr>
          <a:xfrm>
            <a:off x="565354" y="5555225"/>
            <a:ext cx="4424516"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EURO Regional Roadmap for nursing and midwifery (2021)</a:t>
            </a:r>
            <a:endParaRPr lang="en-US" sz="2400">
              <a:ea typeface="Calibri"/>
              <a:cs typeface="Calibri"/>
            </a:endParaRPr>
          </a:p>
        </p:txBody>
      </p:sp>
      <p:pic>
        <p:nvPicPr>
          <p:cNvPr id="16" name="Picture 16" descr="Graphical user interface&#10;&#10;Description automatically generated">
            <a:extLst>
              <a:ext uri="{FF2B5EF4-FFF2-40B4-BE49-F238E27FC236}">
                <a16:creationId xmlns:a16="http://schemas.microsoft.com/office/drawing/2014/main" id="{D2CDA34E-FAD1-A777-FEDA-088DD949F08E}"/>
              </a:ext>
            </a:extLst>
          </p:cNvPr>
          <p:cNvPicPr>
            <a:picLocks noChangeAspect="1"/>
          </p:cNvPicPr>
          <p:nvPr/>
        </p:nvPicPr>
        <p:blipFill>
          <a:blip r:embed="rId13"/>
          <a:stretch>
            <a:fillRect/>
          </a:stretch>
        </p:blipFill>
        <p:spPr>
          <a:xfrm>
            <a:off x="938980" y="308434"/>
            <a:ext cx="3664974" cy="51350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6574" y="-46491"/>
            <a:ext cx="12192000" cy="6904491"/>
          </a:xfrm>
          <a:prstGeom prst="rect">
            <a:avLst/>
          </a:prstGeom>
        </p:spPr>
      </p:pic>
      <p:pic>
        <p:nvPicPr>
          <p:cNvPr id="3" name="Picture 3"/>
          <p:cNvPicPr>
            <a:picLocks noChangeAspect="1"/>
          </p:cNvPicPr>
          <p:nvPr/>
        </p:nvPicPr>
        <p:blipFill>
          <a:blip r:embed="rId4"/>
          <a:srcRect/>
          <a:stretch>
            <a:fillRect/>
          </a:stretch>
        </p:blipFill>
        <p:spPr>
          <a:xfrm>
            <a:off x="8677180" y="-80416"/>
            <a:ext cx="2361859" cy="3372257"/>
          </a:xfrm>
          <a:prstGeom prst="rect">
            <a:avLst/>
          </a:prstGeom>
        </p:spPr>
      </p:pic>
      <p:pic>
        <p:nvPicPr>
          <p:cNvPr id="4" name="Picture 4"/>
          <p:cNvPicPr>
            <a:picLocks noChangeAspect="1"/>
          </p:cNvPicPr>
          <p:nvPr/>
        </p:nvPicPr>
        <p:blipFill>
          <a:blip r:embed="rId5"/>
          <a:srcRect/>
          <a:stretch>
            <a:fillRect/>
          </a:stretch>
        </p:blipFill>
        <p:spPr>
          <a:xfrm>
            <a:off x="1279550" y="98553"/>
            <a:ext cx="2260418" cy="3193288"/>
          </a:xfrm>
          <a:prstGeom prst="rect">
            <a:avLst/>
          </a:prstGeom>
        </p:spPr>
      </p:pic>
      <p:pic>
        <p:nvPicPr>
          <p:cNvPr id="5" name="Picture 5"/>
          <p:cNvPicPr>
            <a:picLocks noChangeAspect="1"/>
          </p:cNvPicPr>
          <p:nvPr/>
        </p:nvPicPr>
        <p:blipFill>
          <a:blip r:embed="rId6"/>
          <a:srcRect/>
          <a:stretch>
            <a:fillRect/>
          </a:stretch>
        </p:blipFill>
        <p:spPr>
          <a:xfrm>
            <a:off x="1193040" y="3429001"/>
            <a:ext cx="2300599" cy="3231276"/>
          </a:xfrm>
          <a:prstGeom prst="rect">
            <a:avLst/>
          </a:prstGeom>
        </p:spPr>
      </p:pic>
      <p:pic>
        <p:nvPicPr>
          <p:cNvPr id="6" name="Picture 6"/>
          <p:cNvPicPr>
            <a:picLocks noChangeAspect="1"/>
          </p:cNvPicPr>
          <p:nvPr/>
        </p:nvPicPr>
        <p:blipFill>
          <a:blip r:embed="rId7"/>
          <a:srcRect/>
          <a:stretch>
            <a:fillRect/>
          </a:stretch>
        </p:blipFill>
        <p:spPr>
          <a:xfrm>
            <a:off x="5107394" y="3324269"/>
            <a:ext cx="2340966" cy="3336008"/>
          </a:xfrm>
          <a:prstGeom prst="rect">
            <a:avLst/>
          </a:prstGeom>
        </p:spPr>
      </p:pic>
      <p:pic>
        <p:nvPicPr>
          <p:cNvPr id="7" name="Picture 7"/>
          <p:cNvPicPr>
            <a:picLocks noChangeAspect="1"/>
          </p:cNvPicPr>
          <p:nvPr/>
        </p:nvPicPr>
        <p:blipFill>
          <a:blip r:embed="rId8"/>
          <a:srcRect/>
          <a:stretch>
            <a:fillRect/>
          </a:stretch>
        </p:blipFill>
        <p:spPr>
          <a:xfrm>
            <a:off x="5107394" y="-15400"/>
            <a:ext cx="2207806" cy="3278257"/>
          </a:xfrm>
          <a:prstGeom prst="rect">
            <a:avLst/>
          </a:prstGeom>
          <a:ln>
            <a:solidFill>
              <a:schemeClr val="tx2"/>
            </a:solidFill>
          </a:ln>
        </p:spPr>
      </p:pic>
      <p:pic>
        <p:nvPicPr>
          <p:cNvPr id="12" name="Picture 11" descr="A person holding a baby&#10;&#10;Description automatically generated">
            <a:extLst>
              <a:ext uri="{FF2B5EF4-FFF2-40B4-BE49-F238E27FC236}">
                <a16:creationId xmlns:a16="http://schemas.microsoft.com/office/drawing/2014/main" id="{2B7BDCCF-3531-EEEE-C953-93B0557B3C11}"/>
              </a:ext>
            </a:extLst>
          </p:cNvPr>
          <p:cNvPicPr>
            <a:picLocks noChangeAspect="1"/>
          </p:cNvPicPr>
          <p:nvPr/>
        </p:nvPicPr>
        <p:blipFill>
          <a:blip r:embed="rId9"/>
          <a:stretch>
            <a:fillRect/>
          </a:stretch>
        </p:blipFill>
        <p:spPr>
          <a:xfrm>
            <a:off x="8727607" y="3405754"/>
            <a:ext cx="2239433" cy="3140765"/>
          </a:xfrm>
          <a:prstGeom prst="rect">
            <a:avLst/>
          </a:prstGeom>
        </p:spPr>
      </p:pic>
    </p:spTree>
  </p:cSld>
  <p:clrMapOvr>
    <a:masterClrMapping/>
  </p:clrMapOvr>
</p:sld>
</file>

<file path=ppt/theme/theme1.xml><?xml version="1.0" encoding="utf-8"?>
<a:theme xmlns:a="http://schemas.openxmlformats.org/drawingml/2006/main" name="Office Theme">
  <a:themeElements>
    <a:clrScheme name="Berry">
      <a:dk1>
        <a:srgbClr val="000000"/>
      </a:dk1>
      <a:lt1>
        <a:srgbClr val="FFFFFF"/>
      </a:lt1>
      <a:dk2>
        <a:srgbClr val="44546A"/>
      </a:dk2>
      <a:lt2>
        <a:srgbClr val="E7E6E6"/>
      </a:lt2>
      <a:accent1>
        <a:srgbClr val="371488"/>
      </a:accent1>
      <a:accent2>
        <a:srgbClr val="EE6B42"/>
      </a:accent2>
      <a:accent3>
        <a:srgbClr val="F1903D"/>
      </a:accent3>
      <a:accent4>
        <a:srgbClr val="FF3333"/>
      </a:accent4>
      <a:accent5>
        <a:srgbClr val="A63589"/>
      </a:accent5>
      <a:accent6>
        <a:srgbClr val="DD239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M powerpoint template (1)  -  Read-Only" id="{E4A0D076-C707-452F-964C-E327D772D742}" vid="{16A6D5B2-701D-4B7C-9BCD-2576E0B794C0}"/>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cfe937-0b20-47f3-9bf0-a703c4ceed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362E4F3E68A34799996FB2811DC205" ma:contentTypeVersion="10" ma:contentTypeDescription="Create a new document." ma:contentTypeScope="" ma:versionID="4b1b7c6e6c400b9c3b5f24aa6b5370e1">
  <xsd:schema xmlns:xsd="http://www.w3.org/2001/XMLSchema" xmlns:xs="http://www.w3.org/2001/XMLSchema" xmlns:p="http://schemas.microsoft.com/office/2006/metadata/properties" xmlns:ns2="13cfe937-0b20-47f3-9bf0-a703c4ceed4b" xmlns:ns3="b4238386-7da1-45fe-8402-3adab5769fc3" targetNamespace="http://schemas.microsoft.com/office/2006/metadata/properties" ma:root="true" ma:fieldsID="67c4d13c9475b4779d3b03734b8e2b8d" ns2:_="" ns3:_="">
    <xsd:import namespace="13cfe937-0b20-47f3-9bf0-a703c4ceed4b"/>
    <xsd:import namespace="b4238386-7da1-45fe-8402-3adab5769fc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fe937-0b20-47f3-9bf0-a703c4cee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38386-7da1-45fe-8402-3adab5769f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F02754-50B8-41D1-8216-1698C91392AB}">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3cfe937-0b20-47f3-9bf0-a703c4ceed4b"/>
    <ds:schemaRef ds:uri="http://www.w3.org/XML/1998/namespace"/>
    <ds:schemaRef ds:uri="http://purl.org/dc/dcmitype/"/>
  </ds:schemaRefs>
</ds:datastoreItem>
</file>

<file path=customXml/itemProps2.xml><?xml version="1.0" encoding="utf-8"?>
<ds:datastoreItem xmlns:ds="http://schemas.openxmlformats.org/officeDocument/2006/customXml" ds:itemID="{F62D7065-B4DE-40F9-8788-C111DB294432}">
  <ds:schemaRefs>
    <ds:schemaRef ds:uri="http://schemas.microsoft.com/sharepoint/v3/contenttype/forms"/>
  </ds:schemaRefs>
</ds:datastoreItem>
</file>

<file path=customXml/itemProps3.xml><?xml version="1.0" encoding="utf-8"?>
<ds:datastoreItem xmlns:ds="http://schemas.openxmlformats.org/officeDocument/2006/customXml" ds:itemID="{868E6792-1513-4176-A80B-65A9F664AEF6}"/>
</file>

<file path=docProps/app.xml><?xml version="1.0" encoding="utf-8"?>
<Properties xmlns="http://schemas.openxmlformats.org/officeDocument/2006/extended-properties" xmlns:vt="http://schemas.openxmlformats.org/officeDocument/2006/docPropsVTypes">
  <Template>RCM powerpoint template (1) (1)</Template>
  <TotalTime>0</TotalTime>
  <Words>1083</Words>
  <Application>Microsoft Office PowerPoint</Application>
  <PresentationFormat>Widescreen</PresentationFormat>
  <Paragraphs>144</Paragraphs>
  <Slides>15</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Arimo</vt:lpstr>
      <vt:lpstr>Calibri</vt:lpstr>
      <vt:lpstr>Calibri Light</vt:lpstr>
      <vt:lpstr>Canva Sans</vt:lpstr>
      <vt:lpstr>Canva Sans Bold</vt:lpstr>
      <vt:lpstr>Times New Roman</vt:lpstr>
      <vt:lpstr>Office Theme</vt:lpstr>
      <vt:lpstr>Default Theme</vt:lpstr>
      <vt:lpstr>Global strategic directions for nursing and midwifery; can we build better together and transfer evidence into reality in the European Region?</vt:lpstr>
      <vt:lpstr>PowerPoint Presentation</vt:lpstr>
      <vt:lpstr>PowerPoint Presentation</vt:lpstr>
      <vt:lpstr>PowerPoint Presentation</vt:lpstr>
      <vt:lpstr>PowerPoint Presentation</vt:lpstr>
      <vt:lpstr>PowerPoint Presentation</vt:lpstr>
      <vt:lpstr>Health system delivering care</vt:lpstr>
      <vt:lpstr>PowerPoint Presentation</vt:lpstr>
      <vt:lpstr>PowerPoint Presentation</vt:lpstr>
      <vt:lpstr>PowerPoint Presentation</vt:lpstr>
      <vt:lpstr>What does the WHOCC do?   </vt:lpstr>
      <vt:lpstr>Midwifery Assessment Tool for Education MATE </vt:lpstr>
      <vt:lpstr>PowerPoint Presentation</vt:lpstr>
      <vt:lpstr>Partnership working and leadership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Mervi Jokinen</dc:creator>
  <cp:lastModifiedBy>Emma Barr</cp:lastModifiedBy>
  <cp:revision>127</cp:revision>
  <dcterms:created xsi:type="dcterms:W3CDTF">2023-05-03T10:00:21Z</dcterms:created>
  <dcterms:modified xsi:type="dcterms:W3CDTF">2023-05-17T07:52:01Z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0x010100DB362E4F3E68A34799996FB2811DC205</vt:lpwstr>
  </property>
  <property fmtid="{D5CDD505-2E9C-101B-9397-08002B2CF9AE}" pid="3" name="MediaServiceImageTags">
    <vt:lpwstr/>
  </property>
</Properties>
</file>