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488"/>
    <a:srgbClr val="EF6B43"/>
    <a:srgbClr val="DE239D"/>
    <a:srgbClr val="FF3333"/>
    <a:srgbClr val="A73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02DE6-83F9-40C2-8C5D-9A8331442765}" v="13" dt="2023-05-05T09:27:00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6A42-B9EE-C0BC-6AC3-36FEADC9D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FE655-ED07-C930-B2C2-33D272FF4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21DC-17A3-EDC2-BE9A-101FDF5E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05BD6-9452-1137-80C8-9B5AED16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AD02F-7ECD-C7F9-6115-D0F27F5A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9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E936-B830-2423-0557-F856481E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4EE33-990C-5EBE-4F1E-A7830E49F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C5D6C-B17E-49A8-59A4-357924E0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1C43-E277-5472-627E-CE4CB4F2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9E71D-8B55-695E-9902-A4851ADF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AA927-5A3B-F026-27D9-B3BBD3E37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4859D-CB82-779D-5C0C-5675032A0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9B13E-9384-9BAF-ADEA-B10274F9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005BB-12CE-8787-B783-3AA21F07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C8E3-18F5-3A09-3A72-41C7113F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FE5F-CD0B-AA20-8597-496D8917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8A60-AEFF-DA90-8DDC-4B49D6F4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B4A16-E424-FCC0-33B8-1DAB9F55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87ED-02D5-65EC-6088-93E661AE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41B0A-160B-9564-D940-28AC6BE7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80B8-E836-CA82-3A42-A757C0A9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67C7-C587-CA59-0E8C-2A6428131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AF07F-AF6B-A755-4EBB-BCDD0F4C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8759-3B5F-5C15-E1B7-78DEAEB4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731A2-2AFB-A021-CD63-594742C7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D1C8-8D13-83DB-8D9B-8F43E5E2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262B-52AB-E997-FCE1-AADAC9418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1F92-76CD-AB52-96B2-24CB14201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D663E-58EF-7859-3A01-30812A20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A4892-76FF-D20D-23B0-6CCF442D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47D55-9FA5-E2E6-DD87-DEED1912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6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50BB-9ED8-D62B-DF41-7001A0C1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A70E8-FCE2-81ED-E559-0AB96CCC9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81070-80B6-044A-304D-D1DA71527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F7948-20FD-6096-B24F-6FC467D1F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437F5-D2B4-CC4A-B1CD-FC4485545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DB614-C6C2-20FF-C84E-4C3E0B75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71699-E207-ECE9-8944-ECF8AD42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2C22F-83D3-3697-2928-B5742ADA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D305-271B-DD41-8AF8-97DD3B4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E2B4B-FB7A-F2CC-88D7-028C12E3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8E222-970D-3872-650D-98AEADB7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4CD97-ACC8-B854-5406-8FFE5BFC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0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6B27E-7973-C973-8699-3B431BDC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36D18-7AA7-D934-9C32-716F86D5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C849E-87A3-3DBA-1A76-4E7FCE8B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8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F924-E09B-05F9-2D47-946EFDE8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734F7-65AC-1CD9-9D1C-CEAE8965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4CA8D-77F0-B095-DDE1-A5A4A472A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BBBB1-ECD9-C4AB-133C-20323B44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06CC3-4131-E3ED-1927-8B57E28E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97EB7-E33D-EEB3-012E-3A0DBE46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2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17B0-DA05-2619-AECD-49973CA1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144EF-9A1A-7703-CC5E-52BB8FB46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A15DA-9C62-0832-4BE4-A575E685A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1BB67-E911-279E-5441-04A5E010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2D6B0-3FF3-85F2-84C7-39697CBD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1B10F-1616-5A1B-E22C-ED1FE075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37424-1E9E-912F-41A7-1D3BDBD7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96161-2FDF-4885-5F3F-C0F70FD34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3ECDE-E74E-ED98-8C41-035AAF881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DF69-F9AA-D948-A4AB-3F2C1D5CE5A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AD0BD-F6FC-DE81-B564-60BFCA053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E597-B016-A4E0-0954-053A792A0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cm.org.uk/media/5850/rcm_position-statement_caring-for-migrnt-women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140799841?h=4eed124498&amp;app_id=122963" TargetMode="External"/><Relationship Id="rId5" Type="http://schemas.openxmlformats.org/officeDocument/2006/relationships/hyperlink" Target="https://vimeo.com/140799841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nity.cityofsanctuary.org/resources/the-pregnant-woman-within-the-global-contex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140799700?h=a7cb203c58&amp;app_id=122963" TargetMode="External"/><Relationship Id="rId5" Type="http://schemas.openxmlformats.org/officeDocument/2006/relationships/hyperlink" Target="https://vimeo.com/140799700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0FEC-AD09-7D54-A97C-3606BFF4C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9757C-E480-3C5D-1D8C-66525E52C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DFB7A3E-0ACF-6405-165A-DFB4A9F05B9E}"/>
              </a:ext>
            </a:extLst>
          </p:cNvPr>
          <p:cNvSpPr txBox="1">
            <a:spLocks/>
          </p:cNvSpPr>
          <p:nvPr/>
        </p:nvSpPr>
        <p:spPr>
          <a:xfrm>
            <a:off x="585131" y="3039824"/>
            <a:ext cx="10807119" cy="6720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for vulnerable migrant women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0F1E9A-F2AB-32F3-1C23-AC96A93FFB82}"/>
              </a:ext>
            </a:extLst>
          </p:cNvPr>
          <p:cNvSpPr txBox="1">
            <a:spLocks/>
          </p:cNvSpPr>
          <p:nvPr/>
        </p:nvSpPr>
        <p:spPr>
          <a:xfrm>
            <a:off x="669022" y="3839925"/>
            <a:ext cx="7772400" cy="672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RCM toolkit</a:t>
            </a:r>
          </a:p>
        </p:txBody>
      </p:sp>
    </p:spTree>
    <p:extLst>
      <p:ext uri="{BB962C8B-B14F-4D97-AF65-F5344CB8AC3E}">
        <p14:creationId xmlns:p14="http://schemas.microsoft.com/office/powerpoint/2010/main" val="108540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28650" y="937418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NMC Code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105C33-F63F-32DC-DBA6-B02232CD0CA0}"/>
              </a:ext>
            </a:extLst>
          </p:cNvPr>
          <p:cNvSpPr txBox="1"/>
          <p:nvPr/>
        </p:nvSpPr>
        <p:spPr>
          <a:xfrm>
            <a:off x="3017940" y="2386154"/>
            <a:ext cx="6153324" cy="2246769"/>
          </a:xfrm>
          <a:prstGeom prst="rect">
            <a:avLst/>
          </a:prstGeom>
          <a:solidFill>
            <a:srgbClr val="371488"/>
          </a:solidFill>
        </p:spPr>
        <p:txBody>
          <a:bodyPr wrap="square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1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“Share necessary information with other health and care professionals and agencies only when the interests of patient safety and public protection override the need for confidentiality”</a:t>
            </a:r>
            <a:endParaRPr lang="en-US" sz="2800" b="0" i="1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0993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28650" y="937418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for midwives</a:t>
            </a:r>
            <a:br>
              <a:rPr lang="en-US" sz="4000" b="1" dirty="0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EF6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FB9B0-0D1C-C015-6159-35E82E04F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96" y="2316163"/>
            <a:ext cx="2881668" cy="3035586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EED866E-0617-7D44-D9F4-653BB30FB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533" y="2316163"/>
            <a:ext cx="4371196" cy="30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720404" y="590961"/>
            <a:ext cx="7886700" cy="42159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policy?</a:t>
            </a:r>
            <a:b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A735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40CDDDE-1AF2-7D37-DC2C-9045FFFF4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889" y="1496047"/>
            <a:ext cx="6234217" cy="4114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EC7A91-8B8C-E830-39BD-461E58855EE2}"/>
              </a:ext>
            </a:extLst>
          </p:cNvPr>
          <p:cNvSpPr txBox="1"/>
          <p:nvPr/>
        </p:nvSpPr>
        <p:spPr>
          <a:xfrm>
            <a:off x="720403" y="5845440"/>
            <a:ext cx="10260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www.rcm.org.uk/media/5850/rcm_position-statement_caring-for-migrnt-women.pdf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40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28650" y="652192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Parliamentary lobbying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FEDEBBD-DF57-4082-AF5E-611EC00ED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339" y="1641964"/>
            <a:ext cx="3396977" cy="4351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F0B5098E-7A9C-06D6-EAF5-0D35B00A2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939" y="1641964"/>
            <a:ext cx="3436726" cy="43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746096" y="415067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relations</a:t>
            </a: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7D254C38-831D-1DD1-7F5E-CFF5958B0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175" y="1277755"/>
            <a:ext cx="2951262" cy="2215252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E280A68F-9624-A347-29A0-CE77B9745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82" y="1456511"/>
            <a:ext cx="4911480" cy="46772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603C586C-6EC7-9A73-3C1F-5B147A466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175" y="3673830"/>
            <a:ext cx="4046357" cy="245993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8752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28650" y="937418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RCM </a:t>
            </a:r>
            <a:r>
              <a:rPr lang="en-US" sz="4000" b="1" dirty="0" err="1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ilearn</a:t>
            </a:r>
            <a:r>
              <a:rPr lang="en-US" sz="4000" b="1" dirty="0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0A896B-E98D-1487-901A-53A38CA7743B}"/>
              </a:ext>
            </a:extLst>
          </p:cNvPr>
          <p:cNvSpPr txBox="1">
            <a:spLocks/>
          </p:cNvSpPr>
          <p:nvPr/>
        </p:nvSpPr>
        <p:spPr>
          <a:xfrm>
            <a:off x="628649" y="2316162"/>
            <a:ext cx="6845941" cy="36044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uFillTx/>
                <a:latin typeface="Arial" pitchFamily="34"/>
              </a:rPr>
              <a:t>Understanding asylum seekers and refugees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0" u="none" strike="noStrike" kern="1200" cap="none" spc="0" baseline="0" dirty="0">
              <a:uFillTx/>
              <a:latin typeface="Arial" pitchFamily="34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itchFamily="34"/>
              </a:rPr>
              <a:t>1.5 hours study time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uFillTx/>
              <a:latin typeface="Arial" pitchFamily="34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uFillTx/>
                <a:latin typeface="Arial" pitchFamily="34"/>
              </a:rPr>
              <a:t>To develop insight into the life of a pregnant woman who is seeking asylum or who is a refugee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FA1FEF3-3E31-9928-FEE6-F06CF0C10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560" y="2687542"/>
            <a:ext cx="4110986" cy="17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66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0FEC-AD09-7D54-A97C-3606BFF4C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9757C-E480-3C5D-1D8C-66525E52C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66138-62BF-E9A8-F552-4579970AA0A5}"/>
              </a:ext>
            </a:extLst>
          </p:cNvPr>
          <p:cNvSpPr txBox="1"/>
          <p:nvPr/>
        </p:nvSpPr>
        <p:spPr>
          <a:xfrm>
            <a:off x="3261221" y="2231363"/>
            <a:ext cx="6153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contact: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Clare.Livingstone@rcm.org.uk</a:t>
            </a:r>
          </a:p>
        </p:txBody>
      </p:sp>
    </p:spTree>
    <p:extLst>
      <p:ext uri="{BB962C8B-B14F-4D97-AF65-F5344CB8AC3E}">
        <p14:creationId xmlns:p14="http://schemas.microsoft.com/office/powerpoint/2010/main" val="201348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28650" y="576691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UK stark reality…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0A896B-E98D-1487-901A-53A38CA7743B}"/>
              </a:ext>
            </a:extLst>
          </p:cNvPr>
          <p:cNvSpPr txBox="1">
            <a:spLocks/>
          </p:cNvSpPr>
          <p:nvPr/>
        </p:nvSpPr>
        <p:spPr>
          <a:xfrm>
            <a:off x="536370" y="1593908"/>
            <a:ext cx="11132716" cy="43538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Characteristics of the women who died  2017-2019: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refugees or asylum seekers, 6 women with another or unknown citizenship status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Maternal mortality likelihood: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 women X 4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Mixed ethnicity X 3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Asian (especially Bangladeshi &amp; Pakistani) X 2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(MBBRACE-UK, 2021)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Worse pregnancy-related indicators in migrants are found across the European region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including pre-term birth, perinatal and neonatal mortality and morbidity (WHO, 2018)</a:t>
            </a:r>
          </a:p>
        </p:txBody>
      </p:sp>
    </p:spTree>
    <p:extLst>
      <p:ext uri="{BB962C8B-B14F-4D97-AF65-F5344CB8AC3E}">
        <p14:creationId xmlns:p14="http://schemas.microsoft.com/office/powerpoint/2010/main" val="236628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28650" y="627025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– the context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0A896B-E98D-1487-901A-53A38CA7743B}"/>
              </a:ext>
            </a:extLst>
          </p:cNvPr>
          <p:cNvSpPr txBox="1">
            <a:spLocks/>
          </p:cNvSpPr>
          <p:nvPr/>
        </p:nvSpPr>
        <p:spPr>
          <a:xfrm>
            <a:off x="628650" y="1934412"/>
            <a:ext cx="10881045" cy="15014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48,540 asylum applications in the UK during the last 12 months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Up by 63% from the previous year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People seeking asylum receive little financial support and are not allowed to work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100,564 cases are currently awaiting decision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Newly granted asylum seekers often face destitution and homelessness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Maternity care is chargeable in the UK</a:t>
            </a:r>
          </a:p>
        </p:txBody>
      </p:sp>
    </p:spTree>
    <p:extLst>
      <p:ext uri="{BB962C8B-B14F-4D97-AF65-F5344CB8AC3E}">
        <p14:creationId xmlns:p14="http://schemas.microsoft.com/office/powerpoint/2010/main" val="107579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28650" y="509579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costs…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0A896B-E98D-1487-901A-53A38CA7743B}"/>
              </a:ext>
            </a:extLst>
          </p:cNvPr>
          <p:cNvSpPr txBox="1">
            <a:spLocks/>
          </p:cNvSpPr>
          <p:nvPr/>
        </p:nvSpPr>
        <p:spPr>
          <a:xfrm>
            <a:off x="628650" y="1754100"/>
            <a:ext cx="11308884" cy="15014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Apply to hospital and community maternity services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150% of the standard tariff (explicitly ‘a profit-making element’)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 bill for birth amounts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to £7000, sometimes more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omen 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are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reported to the Home Office if they do not pay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Incentives and sanctions support NHS in identifying chargeable visitors &amp; migrants – creating a hostile environment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Administration of charging system circa £15 million, equivalent to the amount recovered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Unintended consequences for women needing care …</a:t>
            </a:r>
            <a:endParaRPr lang="en-US" sz="2400" b="0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6915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704151" y="652192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costs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0A896B-E98D-1487-901A-53A38CA7743B}"/>
              </a:ext>
            </a:extLst>
          </p:cNvPr>
          <p:cNvSpPr txBox="1">
            <a:spLocks/>
          </p:cNvSpPr>
          <p:nvPr/>
        </p:nvSpPr>
        <p:spPr>
          <a:xfrm>
            <a:off x="276312" y="1653432"/>
            <a:ext cx="11141104" cy="15014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latin typeface="Arial" pitchFamily="34"/>
                <a:cs typeface="Arial" pitchFamily="34"/>
              </a:rPr>
              <a:t>What are the implications for an individual’s immigration status if debts remain outstanding?</a:t>
            </a:r>
          </a:p>
        </p:txBody>
      </p:sp>
      <p:pic>
        <p:nvPicPr>
          <p:cNvPr id="2" name="Online Media 1" title="Fear of deportation - Slide 28">
            <a:hlinkClick r:id="" action="ppaction://media"/>
            <a:extLst>
              <a:ext uri="{FF2B5EF4-FFF2-40B4-BE49-F238E27FC236}">
                <a16:creationId xmlns:a16="http://schemas.microsoft.com/office/drawing/2014/main" id="{5946FECF-DAFC-ACB8-8F69-CB42239807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89151" y="2273751"/>
            <a:ext cx="5050173" cy="2840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99885-5245-F2B2-09AE-42430D09794A}"/>
              </a:ext>
            </a:extLst>
          </p:cNvPr>
          <p:cNvSpPr txBox="1"/>
          <p:nvPr/>
        </p:nvSpPr>
        <p:spPr>
          <a:xfrm>
            <a:off x="2837575" y="5155239"/>
            <a:ext cx="615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en-GB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https://vimeo.com/140799841</a:t>
            </a:r>
            <a:endParaRPr lang="en-GB" sz="1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6C806-5FFE-890E-1607-11F419FCD015}"/>
              </a:ext>
            </a:extLst>
          </p:cNvPr>
          <p:cNvSpPr txBox="1"/>
          <p:nvPr/>
        </p:nvSpPr>
        <p:spPr>
          <a:xfrm>
            <a:off x="476076" y="5934669"/>
            <a:ext cx="6153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1" u="none" strike="noStrike" dirty="0">
                <a:solidFill>
                  <a:srgbClr val="1A2E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Working Academy at the University of Bradford</a:t>
            </a:r>
            <a:r>
              <a:rPr lang="en-US" sz="1200" i="1" dirty="0">
                <a:solidFill>
                  <a:srgbClr val="1A2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0" i="1" u="none" strike="noStrike" dirty="0">
              <a:solidFill>
                <a:srgbClr val="1A2E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500281" y="467635"/>
            <a:ext cx="11191438" cy="888207"/>
          </a:xfrm>
          <a:prstGeom prst="rect">
            <a:avLst/>
          </a:prstGeom>
          <a:ln>
            <a:noFill/>
          </a:ln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73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showing the pregnant woman within the global context</a:t>
            </a:r>
            <a:b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Haith-Cooper M, Bradshaw G (2013): </a:t>
            </a:r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Pregnant Woman within the Global Context</a:t>
            </a:r>
            <a:endParaRPr lang="en-US" sz="4000" b="1" dirty="0">
              <a:solidFill>
                <a:srgbClr val="A735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A5A3757-9D47-3AE8-6E8D-D7B9A840B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309" y="1437613"/>
            <a:ext cx="5446906" cy="467881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1205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28650" y="517968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concerns for the RCM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0A896B-E98D-1487-901A-53A38CA7743B}"/>
              </a:ext>
            </a:extLst>
          </p:cNvPr>
          <p:cNvSpPr txBox="1">
            <a:spLocks/>
          </p:cNvSpPr>
          <p:nvPr/>
        </p:nvSpPr>
        <p:spPr>
          <a:xfrm>
            <a:off x="569927" y="1696427"/>
            <a:ext cx="6795608" cy="4469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>
                <a:latin typeface="Arial" pitchFamily="34"/>
                <a:cs typeface="Arial" pitchFamily="34"/>
              </a:rPr>
              <a:t>Particular needs of vulnerable migrant women</a:t>
            </a:r>
          </a:p>
          <a:p>
            <a:pPr marL="0" lvl="0" indent="0">
              <a:buNone/>
            </a:pPr>
            <a:r>
              <a:rPr lang="en-GB" sz="2000" dirty="0">
                <a:latin typeface="Arial" pitchFamily="34"/>
                <a:cs typeface="Arial" pitchFamily="34"/>
              </a:rPr>
              <a:t>(living conditions, mental health, trauma and FGM)</a:t>
            </a:r>
          </a:p>
          <a:p>
            <a:pPr lvl="0"/>
            <a:r>
              <a:rPr lang="en-GB" sz="2000" dirty="0">
                <a:latin typeface="Arial" pitchFamily="34"/>
                <a:cs typeface="Arial" pitchFamily="34"/>
              </a:rPr>
              <a:t>Communication – access to timely interpreting</a:t>
            </a:r>
          </a:p>
          <a:p>
            <a:pPr lvl="0"/>
            <a:endParaRPr lang="en-GB" sz="2000" dirty="0">
              <a:latin typeface="Arial" pitchFamily="34"/>
              <a:cs typeface="Arial" pitchFamily="34"/>
            </a:endParaRPr>
          </a:p>
          <a:p>
            <a:pPr lvl="0"/>
            <a:r>
              <a:rPr lang="en-GB" sz="2000" dirty="0">
                <a:latin typeface="Arial" pitchFamily="34"/>
                <a:cs typeface="Arial" pitchFamily="34"/>
              </a:rPr>
              <a:t>Managing risk and safety</a:t>
            </a:r>
          </a:p>
          <a:p>
            <a:pPr lvl="0"/>
            <a:r>
              <a:rPr lang="en-GB" sz="2000" dirty="0">
                <a:latin typeface="Arial" pitchFamily="34"/>
                <a:cs typeface="Arial" pitchFamily="34"/>
              </a:rPr>
              <a:t>Dispersal / relocation </a:t>
            </a:r>
          </a:p>
          <a:p>
            <a:pPr lvl="0"/>
            <a:r>
              <a:rPr lang="en-GB" sz="2000" dirty="0">
                <a:latin typeface="Arial" pitchFamily="34"/>
                <a:cs typeface="Arial" pitchFamily="34"/>
              </a:rPr>
              <a:t>Financial dependency </a:t>
            </a:r>
          </a:p>
          <a:p>
            <a:pPr lvl="0"/>
            <a:r>
              <a:rPr lang="en-GB" sz="2000" dirty="0">
                <a:latin typeface="Arial" pitchFamily="34"/>
                <a:cs typeface="Arial" pitchFamily="34"/>
              </a:rPr>
              <a:t>Practical resources</a:t>
            </a:r>
          </a:p>
        </p:txBody>
      </p:sp>
      <p:pic>
        <p:nvPicPr>
          <p:cNvPr id="2" name="Online Media 1" title="Language barriers - Slide 25">
            <a:hlinkClick r:id="" action="ppaction://media"/>
            <a:extLst>
              <a:ext uri="{FF2B5EF4-FFF2-40B4-BE49-F238E27FC236}">
                <a16:creationId xmlns:a16="http://schemas.microsoft.com/office/drawing/2014/main" id="{A337718B-3E4D-59C7-1024-7B6D3408B2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04247" y="3092894"/>
            <a:ext cx="5206766" cy="2928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581D26-3EAE-E5EE-BC70-80E3BEB1F895}"/>
              </a:ext>
            </a:extLst>
          </p:cNvPr>
          <p:cNvSpPr txBox="1"/>
          <p:nvPr/>
        </p:nvSpPr>
        <p:spPr>
          <a:xfrm>
            <a:off x="6281258" y="2764020"/>
            <a:ext cx="615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GB" sz="1800" dirty="0">
                <a:hlinkClick r:id="rId5"/>
              </a:rPr>
              <a:t>Language barriers - </a:t>
            </a:r>
            <a:r>
              <a:rPr lang="en-GB" sz="1800" dirty="0">
                <a:hlinkClick r:id="rId5"/>
              </a:rPr>
              <a:t>https://vimeo.com/140799700</a:t>
            </a:r>
            <a:r>
              <a:rPr lang="en-GB" sz="1800" dirty="0"/>
              <a:t> </a:t>
            </a:r>
            <a:endParaRPr lang="en-GB" sz="1800" dirty="0">
              <a:latin typeface="Arial" pitchFamily="34"/>
              <a:cs typeface="Arial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529AB-A522-4BD7-6B9E-46A55EF5E430}"/>
              </a:ext>
            </a:extLst>
          </p:cNvPr>
          <p:cNvSpPr txBox="1"/>
          <p:nvPr/>
        </p:nvSpPr>
        <p:spPr>
          <a:xfrm>
            <a:off x="476076" y="5934669"/>
            <a:ext cx="6153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1" u="none" strike="noStrike" dirty="0">
                <a:solidFill>
                  <a:srgbClr val="1A2E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Working Academy at the University of Bradford</a:t>
            </a:r>
            <a:r>
              <a:rPr lang="en-US" sz="1200" i="1" dirty="0">
                <a:solidFill>
                  <a:srgbClr val="1A2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0" i="1" u="none" strike="noStrike" dirty="0">
              <a:solidFill>
                <a:srgbClr val="1A2E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729318" y="713978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concerns for the RCM?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0A896B-E98D-1487-901A-53A38CA7743B}"/>
              </a:ext>
            </a:extLst>
          </p:cNvPr>
          <p:cNvSpPr txBox="1">
            <a:spLocks/>
          </p:cNvSpPr>
          <p:nvPr/>
        </p:nvSpPr>
        <p:spPr>
          <a:xfrm>
            <a:off x="628650" y="1392573"/>
            <a:ext cx="10595820" cy="45468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The same questions must be asked of every single patient, in every single department, whose chargeable status is not known:</a:t>
            </a:r>
          </a:p>
          <a:p>
            <a:pPr marL="0" lvl="0" indent="0">
              <a:lnSpc>
                <a:spcPct val="0"/>
              </a:lnSpc>
              <a:spcBef>
                <a:spcPts val="0"/>
              </a:spcBef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"Where have you lived in the last 6 months?” </a:t>
            </a:r>
          </a:p>
          <a:p>
            <a:pPr marL="0" lv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If the UK only, no further action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If outside the UK, or UK plus other country, then ask: - </a:t>
            </a:r>
          </a:p>
          <a:p>
            <a:pPr marL="0" lv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“Do you have a EHIC or other document to show that you’re entitled to free NHS care?”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If a non-UK issued EHIC is provided, take details from the card Regardless of the answer or documents provided in answer to the second question, 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Inform the OVM that the patient may be an overseas visitor 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Inform the patient they may be interviewed to check entitlement</a:t>
            </a:r>
          </a:p>
          <a:p>
            <a:pPr marL="0" lv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Guidance on implementing the overseas visitor charging regulations (DHSC, 2021)</a:t>
            </a:r>
          </a:p>
        </p:txBody>
      </p:sp>
    </p:spTree>
    <p:extLst>
      <p:ext uri="{BB962C8B-B14F-4D97-AF65-F5344CB8AC3E}">
        <p14:creationId xmlns:p14="http://schemas.microsoft.com/office/powerpoint/2010/main" val="177384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2152650" y="2396290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rgbClr val="EF6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we, as midwives, feel about this?</a:t>
            </a:r>
          </a:p>
        </p:txBody>
      </p:sp>
    </p:spTree>
    <p:extLst>
      <p:ext uri="{BB962C8B-B14F-4D97-AF65-F5344CB8AC3E}">
        <p14:creationId xmlns:p14="http://schemas.microsoft.com/office/powerpoint/2010/main" val="171508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362E4F3E68A34799996FB2811DC205" ma:contentTypeVersion="10" ma:contentTypeDescription="Create a new document." ma:contentTypeScope="" ma:versionID="4b1b7c6e6c400b9c3b5f24aa6b5370e1">
  <xsd:schema xmlns:xsd="http://www.w3.org/2001/XMLSchema" xmlns:xs="http://www.w3.org/2001/XMLSchema" xmlns:p="http://schemas.microsoft.com/office/2006/metadata/properties" xmlns:ns2="13cfe937-0b20-47f3-9bf0-a703c4ceed4b" xmlns:ns3="b4238386-7da1-45fe-8402-3adab5769fc3" targetNamespace="http://schemas.microsoft.com/office/2006/metadata/properties" ma:root="true" ma:fieldsID="67c4d13c9475b4779d3b03734b8e2b8d" ns2:_="" ns3:_="">
    <xsd:import namespace="13cfe937-0b20-47f3-9bf0-a703c4ceed4b"/>
    <xsd:import namespace="b4238386-7da1-45fe-8402-3adab5769f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fe937-0b20-47f3-9bf0-a703c4ceed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09be131-e051-4104-a245-9491c2d76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38386-7da1-45fe-8402-3adab5769f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cfe937-0b20-47f3-9bf0-a703c4ceed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F514FC-9604-40F3-B975-3A5C1E1142FC}"/>
</file>

<file path=customXml/itemProps2.xml><?xml version="1.0" encoding="utf-8"?>
<ds:datastoreItem xmlns:ds="http://schemas.openxmlformats.org/officeDocument/2006/customXml" ds:itemID="{FC641878-7A0D-4385-BE3B-C574B5FEBD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C54B4A-99C7-434D-AA55-04ED957276F4}">
  <ds:schemaRefs>
    <ds:schemaRef ds:uri="http://purl.org/dc/terms/"/>
    <ds:schemaRef ds:uri="13cfe937-0b20-47f3-9bf0-a703c4ceed4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Widescreen</PresentationFormat>
  <Paragraphs>74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Thompson</dc:creator>
  <cp:lastModifiedBy>Emma Barr</cp:lastModifiedBy>
  <cp:revision>5</cp:revision>
  <dcterms:created xsi:type="dcterms:W3CDTF">2023-03-27T11:34:16Z</dcterms:created>
  <dcterms:modified xsi:type="dcterms:W3CDTF">2023-05-05T09:29:52Z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0x010100DB362E4F3E68A34799996FB2811DC205</vt:lpwstr>
  </property>
  <property fmtid="{D5CDD505-2E9C-101B-9397-08002B2CF9AE}" pid="3" name="MediaServiceImageTags">
    <vt:lpwstr/>
  </property>
</Properties>
</file>