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61" r:id="rId7"/>
    <p:sldId id="266" r:id="rId8"/>
    <p:sldId id="262" r:id="rId9"/>
    <p:sldId id="263" r:id="rId10"/>
    <p:sldId id="264" r:id="rId11"/>
    <p:sldId id="265" r:id="rId12"/>
    <p:sldId id="277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79" r:id="rId21"/>
    <p:sldId id="275" r:id="rId22"/>
    <p:sldId id="276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589"/>
    <a:srgbClr val="FF3333"/>
    <a:srgbClr val="371488"/>
    <a:srgbClr val="FF6032"/>
    <a:srgbClr val="DE239D"/>
    <a:srgbClr val="EF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79C3C-6A99-4899-8B42-0029A685ECEC}" v="4" dt="2023-05-17T14:16:07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9072" autoAdjust="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r" userId="S::emma.barr@rcm.org.uk::dbd6be6c-16cd-4311-8303-375488553fad" providerId="AD" clId="Web-{53CCBD77-6193-4052-B858-F4A8EA640452}"/>
    <pc:docChg chg="modSld">
      <pc:chgData name="Emma Barr" userId="S::emma.barr@rcm.org.uk::dbd6be6c-16cd-4311-8303-375488553fad" providerId="AD" clId="Web-{53CCBD77-6193-4052-B858-F4A8EA640452}" dt="2023-05-12T06:58:53.252" v="1" actId="20577"/>
      <pc:docMkLst>
        <pc:docMk/>
      </pc:docMkLst>
      <pc:sldChg chg="modSp">
        <pc:chgData name="Emma Barr" userId="S::emma.barr@rcm.org.uk::dbd6be6c-16cd-4311-8303-375488553fad" providerId="AD" clId="Web-{53CCBD77-6193-4052-B858-F4A8EA640452}" dt="2023-05-12T06:58:53.252" v="1" actId="20577"/>
        <pc:sldMkLst>
          <pc:docMk/>
          <pc:sldMk cId="2013481447" sldId="257"/>
        </pc:sldMkLst>
        <pc:spChg chg="mod">
          <ac:chgData name="Emma Barr" userId="S::emma.barr@rcm.org.uk::dbd6be6c-16cd-4311-8303-375488553fad" providerId="AD" clId="Web-{53CCBD77-6193-4052-B858-F4A8EA640452}" dt="2023-05-12T06:58:53.252" v="1" actId="20577"/>
          <ac:spMkLst>
            <pc:docMk/>
            <pc:sldMk cId="2013481447" sldId="257"/>
            <ac:spMk id="6" creationId="{2FB9F41A-2ED8-6703-42CA-7058457A4DFB}"/>
          </ac:spMkLst>
        </pc:spChg>
      </pc:sldChg>
    </pc:docChg>
  </pc:docChgLst>
  <pc:docChgLst>
    <pc:chgData name="Emma Barr" userId="dbd6be6c-16cd-4311-8303-375488553fad" providerId="ADAL" clId="{8C879C3C-6A99-4899-8B42-0029A685ECEC}"/>
    <pc:docChg chg="custSel modSld">
      <pc:chgData name="Emma Barr" userId="dbd6be6c-16cd-4311-8303-375488553fad" providerId="ADAL" clId="{8C879C3C-6A99-4899-8B42-0029A685ECEC}" dt="2023-05-17T14:16:37.242" v="38" actId="1076"/>
      <pc:docMkLst>
        <pc:docMk/>
      </pc:docMkLst>
      <pc:sldChg chg="addSp delSp modSp mod">
        <pc:chgData name="Emma Barr" userId="dbd6be6c-16cd-4311-8303-375488553fad" providerId="ADAL" clId="{8C879C3C-6A99-4899-8B42-0029A685ECEC}" dt="2023-05-17T14:16:37.242" v="38" actId="1076"/>
        <pc:sldMkLst>
          <pc:docMk/>
          <pc:sldMk cId="3363452980" sldId="267"/>
        </pc:sldMkLst>
        <pc:picChg chg="add mod modCrop">
          <ac:chgData name="Emma Barr" userId="dbd6be6c-16cd-4311-8303-375488553fad" providerId="ADAL" clId="{8C879C3C-6A99-4899-8B42-0029A685ECEC}" dt="2023-05-17T14:16:37.242" v="38" actId="1076"/>
          <ac:picMkLst>
            <pc:docMk/>
            <pc:sldMk cId="3363452980" sldId="267"/>
            <ac:picMk id="3" creationId="{2ABF46C9-DA66-BBD4-552F-83E369BE5774}"/>
          </ac:picMkLst>
        </pc:picChg>
        <pc:picChg chg="del">
          <ac:chgData name="Emma Barr" userId="dbd6be6c-16cd-4311-8303-375488553fad" providerId="ADAL" clId="{8C879C3C-6A99-4899-8B42-0029A685ECEC}" dt="2023-05-17T14:14:51.272" v="0" actId="478"/>
          <ac:picMkLst>
            <pc:docMk/>
            <pc:sldMk cId="3363452980" sldId="267"/>
            <ac:picMk id="6" creationId="{4D22A13C-85E0-087D-94BA-EA545AA0436C}"/>
          </ac:picMkLst>
        </pc:picChg>
      </pc:sldChg>
      <pc:sldChg chg="addSp delSp modSp mod">
        <pc:chgData name="Emma Barr" userId="dbd6be6c-16cd-4311-8303-375488553fad" providerId="ADAL" clId="{8C879C3C-6A99-4899-8B42-0029A685ECEC}" dt="2023-05-17T14:15:43.376" v="20" actId="14100"/>
        <pc:sldMkLst>
          <pc:docMk/>
          <pc:sldMk cId="228055705" sldId="268"/>
        </pc:sldMkLst>
        <pc:picChg chg="add mod modCrop">
          <ac:chgData name="Emma Barr" userId="dbd6be6c-16cd-4311-8303-375488553fad" providerId="ADAL" clId="{8C879C3C-6A99-4899-8B42-0029A685ECEC}" dt="2023-05-17T14:15:43.376" v="20" actId="14100"/>
          <ac:picMkLst>
            <pc:docMk/>
            <pc:sldMk cId="228055705" sldId="268"/>
            <ac:picMk id="6" creationId="{AB9426E8-8A91-3D7B-6E35-B1E61F1F25A4}"/>
          </ac:picMkLst>
        </pc:picChg>
        <pc:picChg chg="del">
          <ac:chgData name="Emma Barr" userId="dbd6be6c-16cd-4311-8303-375488553fad" providerId="ADAL" clId="{8C879C3C-6A99-4899-8B42-0029A685ECEC}" dt="2023-05-17T14:15:24.773" v="12" actId="478"/>
          <ac:picMkLst>
            <pc:docMk/>
            <pc:sldMk cId="228055705" sldId="268"/>
            <ac:picMk id="11" creationId="{21325D68-D37E-1D9B-395E-0353B08CE1D2}"/>
          </ac:picMkLst>
        </pc:picChg>
      </pc:sldChg>
      <pc:sldChg chg="addSp delSp modSp mod">
        <pc:chgData name="Emma Barr" userId="dbd6be6c-16cd-4311-8303-375488553fad" providerId="ADAL" clId="{8C879C3C-6A99-4899-8B42-0029A685ECEC}" dt="2023-05-17T14:16:21.066" v="34" actId="14100"/>
        <pc:sldMkLst>
          <pc:docMk/>
          <pc:sldMk cId="118180499" sldId="270"/>
        </pc:sldMkLst>
        <pc:picChg chg="add mod">
          <ac:chgData name="Emma Barr" userId="dbd6be6c-16cd-4311-8303-375488553fad" providerId="ADAL" clId="{8C879C3C-6A99-4899-8B42-0029A685ECEC}" dt="2023-05-17T14:16:21.066" v="34" actId="14100"/>
          <ac:picMkLst>
            <pc:docMk/>
            <pc:sldMk cId="118180499" sldId="270"/>
            <ac:picMk id="3" creationId="{A58A22FD-E085-D050-5757-038740267C9E}"/>
          </ac:picMkLst>
        </pc:picChg>
        <pc:picChg chg="add del mod">
          <ac:chgData name="Emma Barr" userId="dbd6be6c-16cd-4311-8303-375488553fad" providerId="ADAL" clId="{8C879C3C-6A99-4899-8B42-0029A685ECEC}" dt="2023-05-17T14:16:16.708" v="32" actId="478"/>
          <ac:picMkLst>
            <pc:docMk/>
            <pc:sldMk cId="118180499" sldId="270"/>
            <ac:picMk id="6" creationId="{420EB180-E60C-D662-72EA-C7F25076660C}"/>
          </ac:picMkLst>
        </pc:picChg>
        <pc:picChg chg="del">
          <ac:chgData name="Emma Barr" userId="dbd6be6c-16cd-4311-8303-375488553fad" providerId="ADAL" clId="{8C879C3C-6A99-4899-8B42-0029A685ECEC}" dt="2023-05-17T14:15:48.490" v="21" actId="478"/>
          <ac:picMkLst>
            <pc:docMk/>
            <pc:sldMk cId="118180499" sldId="270"/>
            <ac:picMk id="11" creationId="{8E538818-8F59-4978-35B1-BF654F3DC40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FD46A-2EF3-44C8-89A9-255ABC0369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775BD06-A385-4422-8480-1E4E431B42EF}">
      <dgm:prSet phldrT="[Text]"/>
      <dgm:spPr>
        <a:solidFill>
          <a:srgbClr val="371488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Collaboration: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we want to work with everybody involved with or who cares about birth</a:t>
          </a:r>
        </a:p>
      </dgm:t>
    </dgm:pt>
    <dgm:pt modelId="{1B17C306-BE2B-4376-B616-22D013FFF482}" type="parTrans" cxnId="{2AD9A66E-0200-4F62-B61C-0EF19DE3964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6659C-BA03-46F0-BF86-CD6F3D7488EA}" type="sibTrans" cxnId="{2AD9A66E-0200-4F62-B61C-0EF19DE3964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63E6E-D854-4505-9EDC-643E6EA3C17B}">
      <dgm:prSet phldrT="[Text]"/>
      <dgm:spPr>
        <a:solidFill>
          <a:srgbClr val="EF6B43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Inclusivity: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we would rather include more voices than exclude</a:t>
          </a:r>
        </a:p>
      </dgm:t>
    </dgm:pt>
    <dgm:pt modelId="{9DAD9EAB-545C-4301-A290-34459FC6536F}" type="parTrans" cxnId="{48FADCD4-FF86-452B-9D36-7C75537BE9A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5119A-9F7D-45F0-A47F-EE2C0C8CA929}" type="sibTrans" cxnId="{48FADCD4-FF86-452B-9D36-7C75537BE9A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0153-752B-409B-A3A8-84C74CE1E7F6}">
      <dgm:prSet phldrT="[Text]"/>
      <dgm:spPr>
        <a:solidFill>
          <a:srgbClr val="DE239D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Openness: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we are open to any outcome</a:t>
          </a:r>
        </a:p>
      </dgm:t>
    </dgm:pt>
    <dgm:pt modelId="{25869D20-2220-4C3C-AE7E-1DC157D5A2E5}" type="parTrans" cxnId="{86697F9D-5AA3-403A-8F5C-7385B842C5B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1B1D8-7B27-4840-9C69-D99CDDA86ACB}" type="sibTrans" cxnId="{86697F9D-5AA3-403A-8F5C-7385B842C5B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05BD1-9EA0-4106-882B-C92F49B62962}">
      <dgm:prSet phldrT="[Text]"/>
      <dgm:spPr>
        <a:solidFill>
          <a:srgbClr val="FF3333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Listening: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we prioritise listening</a:t>
          </a:r>
        </a:p>
      </dgm:t>
    </dgm:pt>
    <dgm:pt modelId="{A1E4498E-8361-4E67-B6CF-A089EAAC968E}" type="parTrans" cxnId="{C0FAB924-4B0C-497E-92B4-2A5175BC89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7EA2C-1DFB-4E7F-A28B-6AE91F5AB401}" type="sibTrans" cxnId="{C0FAB924-4B0C-497E-92B4-2A5175BC89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20D01-D560-41B3-9803-95809B379A63}">
      <dgm:prSet phldrT="[Text]"/>
      <dgm:spPr>
        <a:solidFill>
          <a:srgbClr val="A73589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Evidence-based: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we will ensure the process is rigorous and evidence-based</a:t>
          </a:r>
        </a:p>
      </dgm:t>
    </dgm:pt>
    <dgm:pt modelId="{09E8F2C6-77D7-4989-B70E-C9737862460E}" type="parTrans" cxnId="{CBEC6C36-EE8A-4B15-BB37-04576CF91C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2EF1E-69FD-4E21-A08F-86ED0BA99780}" type="sibTrans" cxnId="{CBEC6C36-EE8A-4B15-BB37-04576CF91C8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64F01-F5A2-4202-B96C-241449BEF878}" type="pres">
      <dgm:prSet presAssocID="{08CFD46A-2EF3-44C8-89A9-255ABC036940}" presName="diagram" presStyleCnt="0">
        <dgm:presLayoutVars>
          <dgm:dir/>
          <dgm:resizeHandles val="exact"/>
        </dgm:presLayoutVars>
      </dgm:prSet>
      <dgm:spPr/>
    </dgm:pt>
    <dgm:pt modelId="{AEF6E8E1-9673-493E-BBA7-966A92852470}" type="pres">
      <dgm:prSet presAssocID="{B775BD06-A385-4422-8480-1E4E431B42EF}" presName="node" presStyleLbl="node1" presStyleIdx="0" presStyleCnt="5">
        <dgm:presLayoutVars>
          <dgm:bulletEnabled val="1"/>
        </dgm:presLayoutVars>
      </dgm:prSet>
      <dgm:spPr/>
    </dgm:pt>
    <dgm:pt modelId="{91248137-DFBD-47D0-8F73-C0E3B8D0EC91}" type="pres">
      <dgm:prSet presAssocID="{4276659C-BA03-46F0-BF86-CD6F3D7488EA}" presName="sibTrans" presStyleCnt="0"/>
      <dgm:spPr/>
    </dgm:pt>
    <dgm:pt modelId="{D28B982D-9871-4024-A806-C79D9A1F1EB4}" type="pres">
      <dgm:prSet presAssocID="{F2063E6E-D854-4505-9EDC-643E6EA3C17B}" presName="node" presStyleLbl="node1" presStyleIdx="1" presStyleCnt="5">
        <dgm:presLayoutVars>
          <dgm:bulletEnabled val="1"/>
        </dgm:presLayoutVars>
      </dgm:prSet>
      <dgm:spPr/>
    </dgm:pt>
    <dgm:pt modelId="{ECB8CC9A-83F1-451F-9099-EFB110EC53DA}" type="pres">
      <dgm:prSet presAssocID="{C015119A-9F7D-45F0-A47F-EE2C0C8CA929}" presName="sibTrans" presStyleCnt="0"/>
      <dgm:spPr/>
    </dgm:pt>
    <dgm:pt modelId="{DE9E18B6-7AEC-4924-94E8-144948CCC943}" type="pres">
      <dgm:prSet presAssocID="{98C30153-752B-409B-A3A8-84C74CE1E7F6}" presName="node" presStyleLbl="node1" presStyleIdx="2" presStyleCnt="5">
        <dgm:presLayoutVars>
          <dgm:bulletEnabled val="1"/>
        </dgm:presLayoutVars>
      </dgm:prSet>
      <dgm:spPr/>
    </dgm:pt>
    <dgm:pt modelId="{C19806CC-D159-4DF6-ABB6-2FC08D52B008}" type="pres">
      <dgm:prSet presAssocID="{E661B1D8-7B27-4840-9C69-D99CDDA86ACB}" presName="sibTrans" presStyleCnt="0"/>
      <dgm:spPr/>
    </dgm:pt>
    <dgm:pt modelId="{5BF827F1-F603-4A95-BBDD-52C798515E46}" type="pres">
      <dgm:prSet presAssocID="{6A305BD1-9EA0-4106-882B-C92F49B62962}" presName="node" presStyleLbl="node1" presStyleIdx="3" presStyleCnt="5" custLinFactNeighborX="638">
        <dgm:presLayoutVars>
          <dgm:bulletEnabled val="1"/>
        </dgm:presLayoutVars>
      </dgm:prSet>
      <dgm:spPr/>
    </dgm:pt>
    <dgm:pt modelId="{64F02322-9333-4A22-AC32-6E65F1B7B57D}" type="pres">
      <dgm:prSet presAssocID="{0F57EA2C-1DFB-4E7F-A28B-6AE91F5AB401}" presName="sibTrans" presStyleCnt="0"/>
      <dgm:spPr/>
    </dgm:pt>
    <dgm:pt modelId="{912FEECA-F078-4A86-8CA7-C5555B81E469}" type="pres">
      <dgm:prSet presAssocID="{EE820D01-D560-41B3-9803-95809B379A63}" presName="node" presStyleLbl="node1" presStyleIdx="4" presStyleCnt="5">
        <dgm:presLayoutVars>
          <dgm:bulletEnabled val="1"/>
        </dgm:presLayoutVars>
      </dgm:prSet>
      <dgm:spPr/>
    </dgm:pt>
  </dgm:ptLst>
  <dgm:cxnLst>
    <dgm:cxn modelId="{C0FAB924-4B0C-497E-92B4-2A5175BC89F7}" srcId="{08CFD46A-2EF3-44C8-89A9-255ABC036940}" destId="{6A305BD1-9EA0-4106-882B-C92F49B62962}" srcOrd="3" destOrd="0" parTransId="{A1E4498E-8361-4E67-B6CF-A089EAAC968E}" sibTransId="{0F57EA2C-1DFB-4E7F-A28B-6AE91F5AB401}"/>
    <dgm:cxn modelId="{F937E22F-6C0F-4039-A20B-3B3DBAF836EE}" type="presOf" srcId="{98C30153-752B-409B-A3A8-84C74CE1E7F6}" destId="{DE9E18B6-7AEC-4924-94E8-144948CCC943}" srcOrd="0" destOrd="0" presId="urn:microsoft.com/office/officeart/2005/8/layout/default"/>
    <dgm:cxn modelId="{CBEC6C36-EE8A-4B15-BB37-04576CF91C8F}" srcId="{08CFD46A-2EF3-44C8-89A9-255ABC036940}" destId="{EE820D01-D560-41B3-9803-95809B379A63}" srcOrd="4" destOrd="0" parTransId="{09E8F2C6-77D7-4989-B70E-C9737862460E}" sibTransId="{19F2EF1E-69FD-4E21-A08F-86ED0BA99780}"/>
    <dgm:cxn modelId="{1B46413F-D8C5-46E3-8AE4-FFC4A9EE2911}" type="presOf" srcId="{B775BD06-A385-4422-8480-1E4E431B42EF}" destId="{AEF6E8E1-9673-493E-BBA7-966A92852470}" srcOrd="0" destOrd="0" presId="urn:microsoft.com/office/officeart/2005/8/layout/default"/>
    <dgm:cxn modelId="{2AD9A66E-0200-4F62-B61C-0EF19DE39643}" srcId="{08CFD46A-2EF3-44C8-89A9-255ABC036940}" destId="{B775BD06-A385-4422-8480-1E4E431B42EF}" srcOrd="0" destOrd="0" parTransId="{1B17C306-BE2B-4376-B616-22D013FFF482}" sibTransId="{4276659C-BA03-46F0-BF86-CD6F3D7488EA}"/>
    <dgm:cxn modelId="{FC36C76F-0EE2-442E-B00C-0C26AAD31614}" type="presOf" srcId="{EE820D01-D560-41B3-9803-95809B379A63}" destId="{912FEECA-F078-4A86-8CA7-C5555B81E469}" srcOrd="0" destOrd="0" presId="urn:microsoft.com/office/officeart/2005/8/layout/default"/>
    <dgm:cxn modelId="{59D34D53-DF23-43FF-86EB-93D219386690}" type="presOf" srcId="{08CFD46A-2EF3-44C8-89A9-255ABC036940}" destId="{7E264F01-F5A2-4202-B96C-241449BEF878}" srcOrd="0" destOrd="0" presId="urn:microsoft.com/office/officeart/2005/8/layout/default"/>
    <dgm:cxn modelId="{E98E0A83-99A4-4AEF-AE23-10F8998872D2}" type="presOf" srcId="{F2063E6E-D854-4505-9EDC-643E6EA3C17B}" destId="{D28B982D-9871-4024-A806-C79D9A1F1EB4}" srcOrd="0" destOrd="0" presId="urn:microsoft.com/office/officeart/2005/8/layout/default"/>
    <dgm:cxn modelId="{291A5697-4EBD-4E98-9DC7-D5CFEDB5DC27}" type="presOf" srcId="{6A305BD1-9EA0-4106-882B-C92F49B62962}" destId="{5BF827F1-F603-4A95-BBDD-52C798515E46}" srcOrd="0" destOrd="0" presId="urn:microsoft.com/office/officeart/2005/8/layout/default"/>
    <dgm:cxn modelId="{86697F9D-5AA3-403A-8F5C-7385B842C5B4}" srcId="{08CFD46A-2EF3-44C8-89A9-255ABC036940}" destId="{98C30153-752B-409B-A3A8-84C74CE1E7F6}" srcOrd="2" destOrd="0" parTransId="{25869D20-2220-4C3C-AE7E-1DC157D5A2E5}" sibTransId="{E661B1D8-7B27-4840-9C69-D99CDDA86ACB}"/>
    <dgm:cxn modelId="{48FADCD4-FF86-452B-9D36-7C75537BE9AE}" srcId="{08CFD46A-2EF3-44C8-89A9-255ABC036940}" destId="{F2063E6E-D854-4505-9EDC-643E6EA3C17B}" srcOrd="1" destOrd="0" parTransId="{9DAD9EAB-545C-4301-A290-34459FC6536F}" sibTransId="{C015119A-9F7D-45F0-A47F-EE2C0C8CA929}"/>
    <dgm:cxn modelId="{70D47D78-F1D6-4BED-9191-D4DDB3E29E78}" type="presParOf" srcId="{7E264F01-F5A2-4202-B96C-241449BEF878}" destId="{AEF6E8E1-9673-493E-BBA7-966A92852470}" srcOrd="0" destOrd="0" presId="urn:microsoft.com/office/officeart/2005/8/layout/default"/>
    <dgm:cxn modelId="{AE25233B-329B-409F-BFE5-F74996BE6ECD}" type="presParOf" srcId="{7E264F01-F5A2-4202-B96C-241449BEF878}" destId="{91248137-DFBD-47D0-8F73-C0E3B8D0EC91}" srcOrd="1" destOrd="0" presId="urn:microsoft.com/office/officeart/2005/8/layout/default"/>
    <dgm:cxn modelId="{9CF4187C-6238-432D-9CAD-A3268208F851}" type="presParOf" srcId="{7E264F01-F5A2-4202-B96C-241449BEF878}" destId="{D28B982D-9871-4024-A806-C79D9A1F1EB4}" srcOrd="2" destOrd="0" presId="urn:microsoft.com/office/officeart/2005/8/layout/default"/>
    <dgm:cxn modelId="{5C9411C6-588F-4D43-8ED6-5BC0A14E8664}" type="presParOf" srcId="{7E264F01-F5A2-4202-B96C-241449BEF878}" destId="{ECB8CC9A-83F1-451F-9099-EFB110EC53DA}" srcOrd="3" destOrd="0" presId="urn:microsoft.com/office/officeart/2005/8/layout/default"/>
    <dgm:cxn modelId="{6F5E8B6D-D7B7-41CD-842B-DEDA5C8AD477}" type="presParOf" srcId="{7E264F01-F5A2-4202-B96C-241449BEF878}" destId="{DE9E18B6-7AEC-4924-94E8-144948CCC943}" srcOrd="4" destOrd="0" presId="urn:microsoft.com/office/officeart/2005/8/layout/default"/>
    <dgm:cxn modelId="{620E8799-E76E-4939-8F04-90B27F072000}" type="presParOf" srcId="{7E264F01-F5A2-4202-B96C-241449BEF878}" destId="{C19806CC-D159-4DF6-ABB6-2FC08D52B008}" srcOrd="5" destOrd="0" presId="urn:microsoft.com/office/officeart/2005/8/layout/default"/>
    <dgm:cxn modelId="{33B4430F-8E43-4FE1-B025-4AC665AD9B72}" type="presParOf" srcId="{7E264F01-F5A2-4202-B96C-241449BEF878}" destId="{5BF827F1-F603-4A95-BBDD-52C798515E46}" srcOrd="6" destOrd="0" presId="urn:microsoft.com/office/officeart/2005/8/layout/default"/>
    <dgm:cxn modelId="{EBBFF21E-5161-497D-BAB6-D513B38027C3}" type="presParOf" srcId="{7E264F01-F5A2-4202-B96C-241449BEF878}" destId="{64F02322-9333-4A22-AC32-6E65F1B7B57D}" srcOrd="7" destOrd="0" presId="urn:microsoft.com/office/officeart/2005/8/layout/default"/>
    <dgm:cxn modelId="{6CC19A79-4679-43B5-B34F-D6A02146E59B}" type="presParOf" srcId="{7E264F01-F5A2-4202-B96C-241449BEF878}" destId="{912FEECA-F078-4A86-8CA7-C5555B81E4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6E8E1-9673-493E-BBA7-966A92852470}">
      <dsp:nvSpPr>
        <dsp:cNvPr id="0" name=""/>
        <dsp:cNvSpPr/>
      </dsp:nvSpPr>
      <dsp:spPr>
        <a:xfrm>
          <a:off x="0" y="279207"/>
          <a:ext cx="3185979" cy="1911587"/>
        </a:xfrm>
        <a:prstGeom prst="rect">
          <a:avLst/>
        </a:prstGeom>
        <a:solidFill>
          <a:srgbClr val="3714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Collaboration: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want to work with everybody involved with or who cares about birth</a:t>
          </a:r>
        </a:p>
      </dsp:txBody>
      <dsp:txXfrm>
        <a:off x="0" y="279207"/>
        <a:ext cx="3185979" cy="1911587"/>
      </dsp:txXfrm>
    </dsp:sp>
    <dsp:sp modelId="{D28B982D-9871-4024-A806-C79D9A1F1EB4}">
      <dsp:nvSpPr>
        <dsp:cNvPr id="0" name=""/>
        <dsp:cNvSpPr/>
      </dsp:nvSpPr>
      <dsp:spPr>
        <a:xfrm>
          <a:off x="3504576" y="279207"/>
          <a:ext cx="3185979" cy="1911587"/>
        </a:xfrm>
        <a:prstGeom prst="rect">
          <a:avLst/>
        </a:prstGeom>
        <a:solidFill>
          <a:srgbClr val="EF6B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Inclusivity: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would rather include more voices than exclude</a:t>
          </a:r>
        </a:p>
      </dsp:txBody>
      <dsp:txXfrm>
        <a:off x="3504576" y="279207"/>
        <a:ext cx="3185979" cy="1911587"/>
      </dsp:txXfrm>
    </dsp:sp>
    <dsp:sp modelId="{DE9E18B6-7AEC-4924-94E8-144948CCC943}">
      <dsp:nvSpPr>
        <dsp:cNvPr id="0" name=""/>
        <dsp:cNvSpPr/>
      </dsp:nvSpPr>
      <dsp:spPr>
        <a:xfrm>
          <a:off x="7009153" y="279207"/>
          <a:ext cx="3185979" cy="1911587"/>
        </a:xfrm>
        <a:prstGeom prst="rect">
          <a:avLst/>
        </a:prstGeom>
        <a:solidFill>
          <a:srgbClr val="DE23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Openness: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are open to any outcome</a:t>
          </a:r>
        </a:p>
      </dsp:txBody>
      <dsp:txXfrm>
        <a:off x="7009153" y="279207"/>
        <a:ext cx="3185979" cy="1911587"/>
      </dsp:txXfrm>
    </dsp:sp>
    <dsp:sp modelId="{5BF827F1-F603-4A95-BBDD-52C798515E46}">
      <dsp:nvSpPr>
        <dsp:cNvPr id="0" name=""/>
        <dsp:cNvSpPr/>
      </dsp:nvSpPr>
      <dsp:spPr>
        <a:xfrm>
          <a:off x="1772615" y="2509392"/>
          <a:ext cx="3185979" cy="1911587"/>
        </a:xfrm>
        <a:prstGeom prst="rect">
          <a:avLst/>
        </a:prstGeom>
        <a:solidFill>
          <a:srgbClr val="FF33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Listening: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prioritise listening</a:t>
          </a:r>
        </a:p>
      </dsp:txBody>
      <dsp:txXfrm>
        <a:off x="1772615" y="2509392"/>
        <a:ext cx="3185979" cy="1911587"/>
      </dsp:txXfrm>
    </dsp:sp>
    <dsp:sp modelId="{912FEECA-F078-4A86-8CA7-C5555B81E469}">
      <dsp:nvSpPr>
        <dsp:cNvPr id="0" name=""/>
        <dsp:cNvSpPr/>
      </dsp:nvSpPr>
      <dsp:spPr>
        <a:xfrm>
          <a:off x="5256865" y="2509392"/>
          <a:ext cx="3185979" cy="1911587"/>
        </a:xfrm>
        <a:prstGeom prst="rect">
          <a:avLst/>
        </a:prstGeom>
        <a:solidFill>
          <a:srgbClr val="A73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Evidence-based: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we will ensure the process is rigorous and evidence-based</a:t>
          </a:r>
        </a:p>
      </dsp:txBody>
      <dsp:txXfrm>
        <a:off x="5256865" y="2509392"/>
        <a:ext cx="3185979" cy="1911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9BDA-E7C4-490A-B0DB-BF7930E5D89A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0FD00-4BF6-4588-BE32-7079B0AED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0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8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2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0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SANDS, Birth Trauma Association, NCT, NMC, AIMS, Maternity Engagement Action, Five X more, Make Birth better and Birthrights; RCOG, NMPA, ICM NHSE, LME Network, RCM Consultant Midwives Network, Obstetric </a:t>
            </a:r>
            <a:r>
              <a:rPr lang="en-US" dirty="0" err="1"/>
              <a:t>Anaesthetists’</a:t>
            </a:r>
            <a:r>
              <a:rPr lang="en-US" dirty="0"/>
              <a:t> Association, Independent chair was Shirley Cramer CBC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5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1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Although we did not ask, women were keen to tell us about other language in maternity care that they found difficult: </a:t>
            </a:r>
          </a:p>
          <a:p>
            <a:pPr lvl="0"/>
            <a:r>
              <a:rPr lang="en-US" dirty="0"/>
              <a:t>Failure or Failed: “I was introduced as the ‘failed home birth’, I had a ‘failed induction’ with ‘failure to progress – so there was lots of the word ‘failure’ on my notes and being used around me”. ‘Incompetent’ cervix was also felt to have connotations of personal failure.</a:t>
            </a:r>
          </a:p>
          <a:p>
            <a:pPr lvl="0"/>
            <a:r>
              <a:rPr lang="en-US" dirty="0" err="1"/>
              <a:t>Depersonalising</a:t>
            </a:r>
            <a:r>
              <a:rPr lang="en-US" dirty="0"/>
              <a:t> language: Some women described recent experiences where language that </a:t>
            </a:r>
            <a:r>
              <a:rPr lang="en-US" dirty="0" err="1"/>
              <a:t>dehumanised</a:t>
            </a:r>
            <a:r>
              <a:rPr lang="en-US" dirty="0"/>
              <a:t> them was used : ‘The induction in bed 4’, ‘the </a:t>
            </a:r>
            <a:r>
              <a:rPr lang="en-US" dirty="0" err="1"/>
              <a:t>labourer</a:t>
            </a:r>
            <a:r>
              <a:rPr lang="en-US" dirty="0"/>
              <a:t>/niggler in room 2</a:t>
            </a:r>
          </a:p>
          <a:p>
            <a:pPr lvl="0"/>
            <a:r>
              <a:rPr lang="en-US" dirty="0"/>
              <a:t>Blaming language: ‘poor maternal effort’, ‘refused’</a:t>
            </a:r>
          </a:p>
          <a:p>
            <a:pPr lvl="0"/>
            <a:r>
              <a:rPr lang="en-US" dirty="0" err="1"/>
              <a:t>Centring</a:t>
            </a:r>
            <a:r>
              <a:rPr lang="en-US" dirty="0"/>
              <a:t> the professional: ‘I will consent her’, ‘I delivered her’, </a:t>
            </a:r>
          </a:p>
          <a:p>
            <a:pPr lvl="0"/>
            <a:r>
              <a:rPr lang="en-US" dirty="0" err="1"/>
              <a:t>Infantalising</a:t>
            </a:r>
            <a:r>
              <a:rPr lang="en-US" dirty="0"/>
              <a:t> language: ‘good girl’, ‘you are allowed/not allowed’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5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Both ‘unplanned’ (n=4733) and ‘in-</a:t>
            </a:r>
            <a:r>
              <a:rPr lang="en-US" dirty="0" err="1"/>
              <a:t>labour</a:t>
            </a:r>
            <a:r>
              <a:rPr lang="en-US" dirty="0"/>
              <a:t>’ (n=4664) were popular terms amongst the Final Survey respondents to describe this type of caesarean birth. Obstetricians preferred 'in-</a:t>
            </a:r>
            <a:r>
              <a:rPr lang="en-US" dirty="0" err="1"/>
              <a:t>labour</a:t>
            </a:r>
            <a:r>
              <a:rPr lang="en-US" dirty="0"/>
              <a:t>' whilst other groups preferred 'unplanned'. We </a:t>
            </a:r>
            <a:r>
              <a:rPr lang="en-US" dirty="0" err="1"/>
              <a:t>recognise</a:t>
            </a:r>
            <a:r>
              <a:rPr lang="en-US" dirty="0"/>
              <a:t> the shortcomings of both. The Project Oversight Group supports the use of either term where appropriate, especially ‘unplanned’ in conjunction with 'planned caesarean birth'.</a:t>
            </a:r>
          </a:p>
          <a:p>
            <a:pPr lvl="0"/>
            <a:r>
              <a:rPr lang="en-US" dirty="0"/>
              <a:t>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9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Both ‘unplanned’ (n=4733) and ‘in-</a:t>
            </a:r>
            <a:r>
              <a:rPr lang="en-US" dirty="0" err="1"/>
              <a:t>labour</a:t>
            </a:r>
            <a:r>
              <a:rPr lang="en-US" dirty="0"/>
              <a:t>’ (n=4664) were popular terms amongst the Final Survey respondents to describe this type of caesarean birth. Obstetricians preferred 'in-</a:t>
            </a:r>
            <a:r>
              <a:rPr lang="en-US" dirty="0" err="1"/>
              <a:t>labour</a:t>
            </a:r>
            <a:r>
              <a:rPr lang="en-US" dirty="0"/>
              <a:t>' whilst other groups preferred 'unplanned'. We </a:t>
            </a:r>
            <a:r>
              <a:rPr lang="en-US" dirty="0" err="1"/>
              <a:t>recognise</a:t>
            </a:r>
            <a:r>
              <a:rPr lang="en-US" dirty="0"/>
              <a:t> the shortcomings of both. The Project Oversight Group supports the use of either term where appropriate, especially ‘unplanned’ in conjunction with 'planned caesarean birth'.</a:t>
            </a:r>
          </a:p>
          <a:p>
            <a:pPr lvl="0"/>
            <a:r>
              <a:rPr lang="en-US" dirty="0"/>
              <a:t>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5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Language is an important aspect of care and experience</a:t>
            </a:r>
          </a:p>
          <a:p>
            <a:pPr lvl="0"/>
            <a:r>
              <a:rPr lang="en-US" dirty="0"/>
              <a:t>Service users have asked for terms to describe </a:t>
            </a:r>
            <a:r>
              <a:rPr lang="en-US" dirty="0" err="1"/>
              <a:t>labours</a:t>
            </a:r>
            <a:r>
              <a:rPr lang="en-US" dirty="0"/>
              <a:t> and births that are:</a:t>
            </a:r>
          </a:p>
          <a:p>
            <a:pPr lvl="0"/>
            <a:r>
              <a:rPr lang="en-US" dirty="0"/>
              <a:t>Descriptive and technically accurate</a:t>
            </a:r>
          </a:p>
          <a:p>
            <a:pPr lvl="0"/>
            <a:r>
              <a:rPr lang="en-US" dirty="0"/>
              <a:t>Non-judgmental, non-hierarchical, nor value-laden</a:t>
            </a:r>
          </a:p>
          <a:p>
            <a:pPr lvl="0"/>
            <a:r>
              <a:rPr lang="en-US" dirty="0"/>
              <a:t>Reflect their actual experience, not what is assumed her experience is by others</a:t>
            </a:r>
          </a:p>
          <a:p>
            <a:pPr lvl="0"/>
            <a:r>
              <a:rPr lang="en-US" dirty="0"/>
              <a:t>Health professionals should ask women what language they would like them to use to describe different types of birth and </a:t>
            </a:r>
            <a:r>
              <a:rPr lang="en-US" dirty="0" err="1"/>
              <a:t>personalise</a:t>
            </a:r>
            <a:r>
              <a:rPr lang="en-US" dirty="0"/>
              <a:t> their care to women’s preferences</a:t>
            </a:r>
          </a:p>
          <a:p>
            <a:pPr lvl="0"/>
            <a:r>
              <a:rPr lang="en-US" dirty="0"/>
              <a:t>When having interprofessional conversations, writing notes and in audits and other reports, the recommended language should be used:</a:t>
            </a:r>
          </a:p>
          <a:p>
            <a:pPr lvl="0"/>
            <a:r>
              <a:rPr lang="en-US" dirty="0"/>
              <a:t>Spontaneous vaginal birth</a:t>
            </a:r>
          </a:p>
          <a:p>
            <a:pPr lvl="0"/>
            <a:r>
              <a:rPr lang="en-US" dirty="0"/>
              <a:t>Birth with forceps or ventouse</a:t>
            </a:r>
          </a:p>
          <a:p>
            <a:pPr lvl="0"/>
            <a:r>
              <a:rPr lang="en-US" dirty="0"/>
              <a:t>Augmented /Induced </a:t>
            </a:r>
            <a:r>
              <a:rPr lang="en-US" dirty="0" err="1"/>
              <a:t>labour</a:t>
            </a:r>
            <a:endParaRPr lang="en-US" dirty="0"/>
          </a:p>
          <a:p>
            <a:pPr lvl="0"/>
            <a:r>
              <a:rPr lang="en-US" dirty="0"/>
              <a:t>Planned /unplanned caesarean birth</a:t>
            </a:r>
          </a:p>
          <a:p>
            <a:pPr lvl="0"/>
            <a:r>
              <a:rPr lang="en-US" dirty="0"/>
              <a:t>27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36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0FD00-4BF6-4588-BE32-7079B0AED30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6A42-B9EE-C0BC-6AC3-36FEADC9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FE655-ED07-C930-B2C2-33D272FF4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21DC-17A3-EDC2-BE9A-101FDF5E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05BD6-9452-1137-80C8-9B5AED16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D02F-7ECD-C7F9-6115-D0F27F5A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936-B830-2423-0557-F856481E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4EE33-990C-5EBE-4F1E-A7830E49F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5D6C-B17E-49A8-59A4-357924E0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1C43-E277-5472-627E-CE4CB4F2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E71D-8B55-695E-9902-A4851ADF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AA927-5A3B-F026-27D9-B3BBD3E37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4859D-CB82-779D-5C0C-5675032A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B13E-9384-9BAF-ADEA-B10274F9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05BB-12CE-8787-B783-3AA21F07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C8E3-18F5-3A09-3A72-41C7113F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FE5F-CD0B-AA20-8597-496D8917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8A60-AEFF-DA90-8DDC-4B49D6F4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4A16-E424-FCC0-33B8-1DAB9F55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87ED-02D5-65EC-6088-93E661AE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41B0A-160B-9564-D940-28AC6BE7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80B8-E836-CA82-3A42-A757C0A9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67C7-C587-CA59-0E8C-2A642813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F07F-AF6B-A755-4EBB-BCDD0F4C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8759-3B5F-5C15-E1B7-78DEAEB4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731A2-2AFB-A021-CD63-594742C7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D1C8-8D13-83DB-8D9B-8F43E5E2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262B-52AB-E997-FCE1-AADAC9418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1F92-76CD-AB52-96B2-24CB14201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D663E-58EF-7859-3A01-30812A20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A4892-76FF-D20D-23B0-6CCF442D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47D55-9FA5-E2E6-DD87-DEED191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50BB-9ED8-D62B-DF41-7001A0C1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A70E8-FCE2-81ED-E559-0AB96CCC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81070-80B6-044A-304D-D1DA71527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F7948-20FD-6096-B24F-6FC467D1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437F5-D2B4-CC4A-B1CD-FC4485545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DB614-C6C2-20FF-C84E-4C3E0B750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71699-E207-ECE9-8944-ECF8AD42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2C22F-83D3-3697-2928-B5742ADA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D305-271B-DD41-8AF8-97DD3B4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E2B4B-FB7A-F2CC-88D7-028C12E3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8E222-970D-3872-650D-98AEADB7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4CD97-ACC8-B854-5406-8FFE5BFC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6B27E-7973-C973-8699-3B431BDC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36D18-7AA7-D934-9C32-716F86D5B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C849E-87A3-3DBA-1A76-4E7FCE8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F924-E09B-05F9-2D47-946EFDE8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34F7-65AC-1CD9-9D1C-CEAE8965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4CA8D-77F0-B095-DDE1-A5A4A472A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BBB1-ECD9-C4AB-133C-20323B44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6CC3-4131-E3ED-1927-8B57E28E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7EB7-E33D-EEB3-012E-3A0DBE4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17B0-DA05-2619-AECD-49973CA1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144EF-9A1A-7703-CC5E-52BB8FB46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15DA-9C62-0832-4BE4-A575E685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1BB67-E911-279E-5441-04A5E010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2D6B0-3FF3-85F2-84C7-39697CBD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1B10F-1616-5A1B-E22C-ED1FE075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37424-1E9E-912F-41A7-1D3BDBD7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96161-2FDF-4885-5F3F-C0F70FD3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ECDE-E74E-ED98-8C41-035AAF881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DF69-F9AA-D948-A4AB-3F2C1D5CE5A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AD0BD-F6FC-DE81-B564-60BFCA053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E597-B016-A4E0-0954-053A792A0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1B5B-92E6-984E-A026-A88CE637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0FEC-AD09-7D54-A97C-3606BFF4C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757C-E480-3C5D-1D8C-66525E52C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FB7A3E-0ACF-6405-165A-DFB4A9F05B9E}"/>
              </a:ext>
            </a:extLst>
          </p:cNvPr>
          <p:cNvSpPr txBox="1">
            <a:spLocks/>
          </p:cNvSpPr>
          <p:nvPr/>
        </p:nvSpPr>
        <p:spPr>
          <a:xfrm>
            <a:off x="685799" y="947451"/>
            <a:ext cx="3686175" cy="13110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F1791E1-456F-6B53-7B17-E1F09C0571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45785" y="0"/>
            <a:ext cx="5275338" cy="677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A69DB-BACF-64D4-4CA0-5E9ED8C43BC6}"/>
              </a:ext>
            </a:extLst>
          </p:cNvPr>
          <p:cNvSpPr txBox="1"/>
          <p:nvPr/>
        </p:nvSpPr>
        <p:spPr>
          <a:xfrm>
            <a:off x="685799" y="2563464"/>
            <a:ext cx="3686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Birte Harlev-Lam OBE</a:t>
            </a:r>
          </a:p>
          <a:p>
            <a:r>
              <a:rPr lang="en-GB" sz="2200" dirty="0">
                <a:solidFill>
                  <a:schemeClr val="bg1"/>
                </a:solidFill>
              </a:rPr>
              <a:t>Executive Director Midwife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0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860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400050" y="506393"/>
            <a:ext cx="11658599" cy="126801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5"/>
              </a:lnSpc>
            </a:pP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health professionals: </a:t>
            </a: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rgbClr val="A73589"/>
              </a:solidFill>
              <a:latin typeface="Arimo Bold"/>
            </a:endParaRPr>
          </a:p>
          <a:p>
            <a:pPr algn="l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When the women and families you care for are later talking about their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births, what one word do you hope they use?</a:t>
            </a:r>
          </a:p>
          <a:p>
            <a:endParaRPr lang="en-US" sz="4000" b="1" dirty="0">
              <a:solidFill>
                <a:srgbClr val="EF6B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font, graphic design, graphics&#10;&#10;Description automatically generated">
            <a:extLst>
              <a:ext uri="{FF2B5EF4-FFF2-40B4-BE49-F238E27FC236}">
                <a16:creationId xmlns:a16="http://schemas.microsoft.com/office/drawing/2014/main" id="{2ABF46C9-DA66-BBD4-552F-83E369BE5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9" t="4969" b="6411"/>
          <a:stretch/>
        </p:blipFill>
        <p:spPr>
          <a:xfrm>
            <a:off x="2960016" y="2052202"/>
            <a:ext cx="6809098" cy="41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5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30017" y="379398"/>
            <a:ext cx="10731966" cy="5809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difficult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1CB30-018E-8817-0928-02575AB62F1D}"/>
              </a:ext>
            </a:extLst>
          </p:cNvPr>
          <p:cNvSpPr txBox="1"/>
          <p:nvPr/>
        </p:nvSpPr>
        <p:spPr>
          <a:xfrm>
            <a:off x="805796" y="1310375"/>
            <a:ext cx="677568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we did not ask, women were keen to tell us about other language in maternity care that they found difficult:</a:t>
            </a:r>
            <a:r>
              <a:rPr lang="en-US" sz="2000" dirty="0">
                <a:solidFill>
                  <a:srgbClr val="EE6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2000" dirty="0">
              <a:solidFill>
                <a:srgbClr val="EE6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or failed: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Depersonalising</a:t>
            </a:r>
            <a:r>
              <a:rPr lang="en-US" sz="20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induction in bed 4’, ‘the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room 2’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Blaming language: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‘poor maternal effort’, ‘refused’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the professional: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 will consent her’, ‘I delivered her’,</a:t>
            </a:r>
            <a:r>
              <a:rPr lang="en-US" sz="2000" dirty="0">
                <a:solidFill>
                  <a:srgbClr val="EE6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2000" dirty="0">
              <a:solidFill>
                <a:srgbClr val="EE6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Infantalising</a:t>
            </a:r>
            <a:r>
              <a:rPr lang="en-US" sz="20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‘good girl’, ‘you are allowed/not allowed’</a:t>
            </a:r>
          </a:p>
        </p:txBody>
      </p:sp>
      <p:pic>
        <p:nvPicPr>
          <p:cNvPr id="6" name="Picture 5" descr="A picture containing circle, orange, colorfulness, graphics&#10;&#10;Description automatically generated">
            <a:extLst>
              <a:ext uri="{FF2B5EF4-FFF2-40B4-BE49-F238E27FC236}">
                <a16:creationId xmlns:a16="http://schemas.microsoft.com/office/drawing/2014/main" id="{AB9426E8-8A91-3D7B-6E35-B1E61F1F2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4" t="4253" r="16389"/>
          <a:stretch/>
        </p:blipFill>
        <p:spPr>
          <a:xfrm>
            <a:off x="7824247" y="870179"/>
            <a:ext cx="3637736" cy="50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18736"/>
            <a:ext cx="12192000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6FD3F67-A858-0BD8-BC24-D14DE0A181B4}"/>
              </a:ext>
            </a:extLst>
          </p:cNvPr>
          <p:cNvSpPr txBox="1"/>
          <p:nvPr/>
        </p:nvSpPr>
        <p:spPr>
          <a:xfrm>
            <a:off x="706749" y="1375388"/>
            <a:ext cx="10830392" cy="4996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91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users have asked for terms to describe </a:t>
            </a:r>
            <a:r>
              <a:rPr lang="en-US" sz="1916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91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birth that are:</a:t>
            </a:r>
          </a:p>
          <a:p>
            <a:pPr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and technically accurate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Non-judgmental, non-hierarchical, nor value-laden</a:t>
            </a: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041" lvl="1" indent="-115521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their actual experience, not what is assumed her experience is by others.</a:t>
            </a:r>
          </a:p>
          <a:p>
            <a:pPr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300"/>
              </a:lnSpc>
            </a:pPr>
            <a:r>
              <a:rPr lang="en-US" sz="1916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professionals need terms that are:</a:t>
            </a:r>
          </a:p>
          <a:p>
            <a:pPr marL="231285" lvl="1" indent="-115642"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understood between individuals and professional groups</a:t>
            </a:r>
          </a:p>
          <a:p>
            <a:pPr marL="115643" lvl="1"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Clear, descriptive and unambiguous</a:t>
            </a:r>
          </a:p>
          <a:p>
            <a:pPr marL="115643" lvl="1" algn="l">
              <a:lnSpc>
                <a:spcPts val="2300"/>
              </a:lnSpc>
            </a:pPr>
            <a:endParaRPr lang="en-US" sz="19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285" lvl="1" indent="-115642" algn="l">
              <a:lnSpc>
                <a:spcPts val="2300"/>
              </a:lnSpc>
              <a:buFont typeface="Arial"/>
              <a:buChar char="•"/>
            </a:pP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for the identification of some granular differences in the mode of </a:t>
            </a:r>
            <a:r>
              <a:rPr lang="en-US" sz="191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91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birth (e.g. ‘vaginal’ would not be distinctive enough).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E172F8C-CB41-C689-7753-62A2CA381384}"/>
              </a:ext>
            </a:extLst>
          </p:cNvPr>
          <p:cNvSpPr txBox="1"/>
          <p:nvPr/>
        </p:nvSpPr>
        <p:spPr>
          <a:xfrm>
            <a:off x="706749" y="486244"/>
            <a:ext cx="10694676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requirements for a shared language</a:t>
            </a:r>
          </a:p>
        </p:txBody>
      </p:sp>
    </p:spTree>
    <p:extLst>
      <p:ext uri="{BB962C8B-B14F-4D97-AF65-F5344CB8AC3E}">
        <p14:creationId xmlns:p14="http://schemas.microsoft.com/office/powerpoint/2010/main" val="405072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8600"/>
            <a:ext cx="12192000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6FD3F67-A858-0BD8-BC24-D14DE0A181B4}"/>
              </a:ext>
            </a:extLst>
          </p:cNvPr>
          <p:cNvSpPr txBox="1"/>
          <p:nvPr/>
        </p:nvSpPr>
        <p:spPr>
          <a:xfrm>
            <a:off x="856783" y="1759491"/>
            <a:ext cx="569509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preferred term for all types of birth was birth rather than delivery or section.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sub categories of birth preferred were: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 birth and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caesarean birth.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E172F8C-CB41-C689-7753-62A2CA381384}"/>
              </a:ext>
            </a:extLst>
          </p:cNvPr>
          <p:cNvSpPr txBox="1"/>
          <p:nvPr/>
        </p:nvSpPr>
        <p:spPr>
          <a:xfrm>
            <a:off x="748662" y="669937"/>
            <a:ext cx="10694676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terms for types of birth</a:t>
            </a:r>
          </a:p>
        </p:txBody>
      </p:sp>
      <p:pic>
        <p:nvPicPr>
          <p:cNvPr id="4" name="Picture 3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58FB490F-625B-4FBF-98D8-014C34EFB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97" y="1656124"/>
            <a:ext cx="3926559" cy="391674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DCE9228-9F32-B498-1859-6A1196910D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74" b="1074"/>
          <a:stretch>
            <a:fillRect/>
          </a:stretch>
        </p:blipFill>
        <p:spPr>
          <a:xfrm>
            <a:off x="10273799" y="126905"/>
            <a:ext cx="1775190" cy="5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D334C84-87B0-7508-4B73-97290F3B46DE}"/>
              </a:ext>
            </a:extLst>
          </p:cNvPr>
          <p:cNvSpPr txBox="1"/>
          <p:nvPr/>
        </p:nvSpPr>
        <p:spPr>
          <a:xfrm>
            <a:off x="918534" y="1039392"/>
            <a:ext cx="10354931" cy="790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36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terms: professional notes, research &amp; audit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82015CD-AE21-6444-1101-450CE1729C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74" b="1074"/>
          <a:stretch>
            <a:fillRect/>
          </a:stretch>
        </p:blipFill>
        <p:spPr>
          <a:xfrm>
            <a:off x="10189235" y="81072"/>
            <a:ext cx="1775190" cy="54303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FF753BA-B384-4775-C8DE-E63B06C8FD52}"/>
              </a:ext>
            </a:extLst>
          </p:cNvPr>
          <p:cNvSpPr txBox="1"/>
          <p:nvPr/>
        </p:nvSpPr>
        <p:spPr>
          <a:xfrm>
            <a:off x="2628900" y="2071695"/>
            <a:ext cx="7124700" cy="2840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Vaginal Birth 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(n=5020, 89%)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with Forceps 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(n=5314, 93%)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 and/or augmented </a:t>
            </a:r>
            <a:r>
              <a:rPr lang="en-US" sz="2400" spc="-7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(n=5157, 89%)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Unplanned caesarean birth 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(n=4733, 83%);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(‘In-</a:t>
            </a:r>
            <a:r>
              <a:rPr lang="en-US" sz="2400" spc="-7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was also popular 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(n=4664, 82%)</a:t>
            </a: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caesarean birth 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(n=5761, 99%)</a:t>
            </a:r>
          </a:p>
          <a:p>
            <a:pPr marL="342900" indent="-342900" algn="l">
              <a:lnSpc>
                <a:spcPts val="3240"/>
              </a:lnSpc>
              <a:buFont typeface="Arial" panose="020B0604020202020204" pitchFamily="34" charset="0"/>
              <a:buChar char="•"/>
            </a:pPr>
            <a:r>
              <a:rPr lang="en-US" sz="2400" spc="-7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Caesarean birth </a:t>
            </a:r>
            <a:r>
              <a:rPr lang="en-US" sz="2400" spc="-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(n=5560, 97%)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F85FD7D-893C-549F-13A2-EAE5FF199EC5}"/>
              </a:ext>
            </a:extLst>
          </p:cNvPr>
          <p:cNvSpPr txBox="1"/>
          <p:nvPr/>
        </p:nvSpPr>
        <p:spPr>
          <a:xfrm>
            <a:off x="764578" y="6024030"/>
            <a:ext cx="9798647" cy="209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400" spc="-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(n=number of survey participants who preferred or didn’t mind the term, % of survey respondents)</a:t>
            </a:r>
          </a:p>
        </p:txBody>
      </p:sp>
    </p:spTree>
    <p:extLst>
      <p:ext uri="{BB962C8B-B14F-4D97-AF65-F5344CB8AC3E}">
        <p14:creationId xmlns:p14="http://schemas.microsoft.com/office/powerpoint/2010/main" val="122645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72327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E172F8C-CB41-C689-7753-62A2CA381384}"/>
              </a:ext>
            </a:extLst>
          </p:cNvPr>
          <p:cNvSpPr txBox="1"/>
          <p:nvPr/>
        </p:nvSpPr>
        <p:spPr>
          <a:xfrm>
            <a:off x="798159" y="603089"/>
            <a:ext cx="10694676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of </a:t>
            </a:r>
            <a:r>
              <a:rPr lang="en-US" sz="4000" b="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endParaRPr lang="en-US" sz="4000" b="1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CE9228-9F32-B498-1859-6A119691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74" b="1074"/>
          <a:stretch>
            <a:fillRect/>
          </a:stretch>
        </p:blipFill>
        <p:spPr>
          <a:xfrm>
            <a:off x="10102349" y="148769"/>
            <a:ext cx="1775190" cy="543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DD3DA-80BB-2146-9B17-FF3DDDA9760A}"/>
              </a:ext>
            </a:extLst>
          </p:cNvPr>
          <p:cNvSpPr txBox="1"/>
          <p:nvPr/>
        </p:nvSpPr>
        <p:spPr>
          <a:xfrm>
            <a:off x="798159" y="1564282"/>
            <a:ext cx="11393841" cy="451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has a significant influence on care and experience. Getting the language as right as possible is part of of </a:t>
            </a:r>
            <a:r>
              <a:rPr lang="en-US" sz="1891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18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ts val="2428"/>
              </a:lnSpc>
            </a:pPr>
            <a:endParaRPr lang="en-US" sz="189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269"/>
              </a:lnSpc>
            </a:pPr>
            <a:r>
              <a:rPr lang="en-US" sz="1891" b="1" dirty="0">
                <a:latin typeface="Arial" panose="020B0604020202020204" pitchFamily="34" charset="0"/>
                <a:cs typeface="Arial" panose="020B0604020202020204" pitchFamily="34" charset="0"/>
              </a:rPr>
              <a:t>Service users 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asked for terms that are:</a:t>
            </a:r>
          </a:p>
          <a:p>
            <a:pPr algn="l">
              <a:lnSpc>
                <a:spcPts val="2269"/>
              </a:lnSpc>
            </a:pPr>
            <a:endParaRPr lang="en-US" sz="189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166" lvl="1" indent="-114083" algn="l">
              <a:lnSpc>
                <a:spcPts val="2269"/>
              </a:lnSpc>
              <a:buFont typeface="Arial"/>
              <a:buChar char="•"/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and technically accurate</a:t>
            </a:r>
          </a:p>
          <a:p>
            <a:pPr marL="228166" lvl="1" indent="-114083" algn="l">
              <a:lnSpc>
                <a:spcPts val="2269"/>
              </a:lnSpc>
              <a:buFont typeface="Arial"/>
              <a:buChar char="•"/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Non-judgmental, non-hierarchical, non value-laden</a:t>
            </a:r>
          </a:p>
          <a:p>
            <a:pPr marL="228166" lvl="1" indent="-114083" algn="l">
              <a:lnSpc>
                <a:spcPts val="2269"/>
              </a:lnSpc>
              <a:buFont typeface="Arial"/>
              <a:buChar char="•"/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US" sz="189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actual experience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what is assumed her experience is by others</a:t>
            </a:r>
          </a:p>
          <a:p>
            <a:pPr marL="114083" lvl="1" algn="l">
              <a:lnSpc>
                <a:spcPts val="2269"/>
              </a:lnSpc>
            </a:pPr>
            <a:endParaRPr lang="en-US" sz="189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166" lvl="1" indent="-114083" algn="l">
              <a:lnSpc>
                <a:spcPts val="2428"/>
              </a:lnSpc>
            </a:pPr>
            <a:r>
              <a:rPr lang="en-US" sz="18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professionals 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189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 care to women’s language preferences.</a:t>
            </a:r>
          </a:p>
          <a:p>
            <a:pPr marL="228166" lvl="1" indent="-114083" algn="l">
              <a:lnSpc>
                <a:spcPts val="2428"/>
              </a:lnSpc>
            </a:pPr>
            <a:endParaRPr lang="en-US" sz="189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166" lvl="1" indent="-114083" algn="l">
              <a:lnSpc>
                <a:spcPts val="2428"/>
              </a:lnSpc>
            </a:pPr>
            <a:r>
              <a:rPr lang="en-US" sz="18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circumstances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following principles were preferred:</a:t>
            </a:r>
          </a:p>
          <a:p>
            <a:pPr marL="228166" lvl="1" indent="-114083" algn="l">
              <a:lnSpc>
                <a:spcPts val="2428"/>
              </a:lnSpc>
            </a:pPr>
            <a:endParaRPr lang="en-US" sz="189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166" lvl="1" indent="-114083" algn="l">
              <a:lnSpc>
                <a:spcPts val="2428"/>
              </a:lnSpc>
              <a:buFont typeface="Arial"/>
              <a:buChar char="•"/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</a:t>
            </a:r>
            <a:r>
              <a:rPr lang="en-US" sz="189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birth, 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 ‘delivery’ or ‘section’</a:t>
            </a:r>
          </a:p>
          <a:p>
            <a:pPr marL="228166" lvl="1" indent="-114083" algn="l">
              <a:lnSpc>
                <a:spcPts val="2428"/>
              </a:lnSpc>
              <a:buFont typeface="Arial"/>
              <a:buChar char="•"/>
            </a:pP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189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specific: 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‘induced/augmented </a:t>
            </a:r>
            <a:r>
              <a:rPr lang="en-US" sz="189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rather than ‘</a:t>
            </a:r>
            <a:r>
              <a:rPr lang="en-US" sz="189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89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interventions’</a:t>
            </a:r>
          </a:p>
        </p:txBody>
      </p:sp>
    </p:spTree>
    <p:extLst>
      <p:ext uri="{BB962C8B-B14F-4D97-AF65-F5344CB8AC3E}">
        <p14:creationId xmlns:p14="http://schemas.microsoft.com/office/powerpoint/2010/main" val="162285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D334C84-87B0-7508-4B73-97290F3B46DE}"/>
              </a:ext>
            </a:extLst>
          </p:cNvPr>
          <p:cNvSpPr txBox="1"/>
          <p:nvPr/>
        </p:nvSpPr>
        <p:spPr>
          <a:xfrm>
            <a:off x="377506" y="1932233"/>
            <a:ext cx="3295638" cy="1559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conversation starter</a:t>
            </a:r>
          </a:p>
        </p:txBody>
      </p:sp>
      <p:pic>
        <p:nvPicPr>
          <p:cNvPr id="3" name="Picture 2" descr="A picture containing text, circle, screenshot&#10;&#10;Description automatically generated">
            <a:extLst>
              <a:ext uri="{FF2B5EF4-FFF2-40B4-BE49-F238E27FC236}">
                <a16:creationId xmlns:a16="http://schemas.microsoft.com/office/drawing/2014/main" id="{A58A22FD-E085-D050-5757-03874026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282" y="320511"/>
            <a:ext cx="7654565" cy="6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D334C84-87B0-7508-4B73-97290F3B46DE}"/>
              </a:ext>
            </a:extLst>
          </p:cNvPr>
          <p:cNvSpPr txBox="1"/>
          <p:nvPr/>
        </p:nvSpPr>
        <p:spPr>
          <a:xfrm>
            <a:off x="801711" y="489932"/>
            <a:ext cx="1025497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midwife’s role to promote positive outcomes and prevent complications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3F195F-C5CE-6EF5-765A-3C0DE8E991AE}"/>
              </a:ext>
            </a:extLst>
          </p:cNvPr>
          <p:cNvSpPr txBox="1">
            <a:spLocks/>
          </p:cNvSpPr>
          <p:nvPr/>
        </p:nvSpPr>
        <p:spPr>
          <a:xfrm>
            <a:off x="651667" y="2281287"/>
            <a:ext cx="6399582" cy="378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Midwives are best placed to support the psychological and physiological processes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birth.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opportunity for women to have a safe and holistic experience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opportunity for every woman to feel that giving birth, by whatever means, is an achievement.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D7BB4-0535-63D0-486B-0719904BB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325" y="3038643"/>
            <a:ext cx="4067887" cy="12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72327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E172F8C-CB41-C689-7753-62A2CA381384}"/>
              </a:ext>
            </a:extLst>
          </p:cNvPr>
          <p:cNvSpPr txBox="1"/>
          <p:nvPr/>
        </p:nvSpPr>
        <p:spPr>
          <a:xfrm>
            <a:off x="1276350" y="587850"/>
            <a:ext cx="10694676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3"/>
              </a:lnSpc>
            </a:pP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CE9228-9F32-B498-1859-6A119691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74" b="1074"/>
          <a:stretch>
            <a:fillRect/>
          </a:stretch>
        </p:blipFill>
        <p:spPr>
          <a:xfrm>
            <a:off x="10102349" y="148769"/>
            <a:ext cx="1775190" cy="543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DB9D0-03B5-822A-E701-2266B400A374}"/>
              </a:ext>
            </a:extLst>
          </p:cNvPr>
          <p:cNvSpPr txBox="1"/>
          <p:nvPr/>
        </p:nvSpPr>
        <p:spPr>
          <a:xfrm>
            <a:off x="1276350" y="1859817"/>
            <a:ext cx="98202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collaborative project led by the Royal College of Midwives, working with representatives from across maternity care, including staff, advocacy groups and service users.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well as the many thousands of people who took part in the Listening Groups and Voices Surveys, the project was supported by a project oversight group, alongside those who supported the management of the research.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6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D334C84-87B0-7508-4B73-97290F3B46DE}"/>
              </a:ext>
            </a:extLst>
          </p:cNvPr>
          <p:cNvSpPr txBox="1"/>
          <p:nvPr/>
        </p:nvSpPr>
        <p:spPr>
          <a:xfrm>
            <a:off x="632784" y="421452"/>
            <a:ext cx="10354931" cy="4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82015CD-AE21-6444-1101-450CE172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74" b="1074"/>
          <a:stretch>
            <a:fillRect/>
          </a:stretch>
        </p:blipFill>
        <p:spPr>
          <a:xfrm>
            <a:off x="10189235" y="81072"/>
            <a:ext cx="1775190" cy="543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B1CA7-CC80-C3B9-4634-9127F4D81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53" t="17360" r="8858" b="70197"/>
          <a:stretch/>
        </p:blipFill>
        <p:spPr>
          <a:xfrm>
            <a:off x="226268" y="1303896"/>
            <a:ext cx="6134053" cy="1354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B33B4-FCE1-49A6-7D4A-83D515C5C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66" t="39584" r="3438" b="31110"/>
          <a:stretch/>
        </p:blipFill>
        <p:spPr>
          <a:xfrm>
            <a:off x="632784" y="2683367"/>
            <a:ext cx="5529443" cy="2355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31306-D48E-A1CA-A9E9-BAE2D5EC65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976" t="42320" r="17735" b="43027"/>
          <a:stretch/>
        </p:blipFill>
        <p:spPr>
          <a:xfrm>
            <a:off x="6360321" y="1298218"/>
            <a:ext cx="3900096" cy="1222766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F16F05A-EBC7-C200-073E-E42C641A5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567" y="5095099"/>
            <a:ext cx="1119188" cy="1019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EA29FE-DA35-308C-C0B3-4DD9A02BE0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50" t="31250" r="29609" b="55740"/>
          <a:stretch/>
        </p:blipFill>
        <p:spPr>
          <a:xfrm>
            <a:off x="385762" y="5158590"/>
            <a:ext cx="1724023" cy="892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CEF1F5-11B4-9A6A-43E0-782067545D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774" t="32500" r="5078" b="59582"/>
          <a:stretch/>
        </p:blipFill>
        <p:spPr>
          <a:xfrm>
            <a:off x="4309469" y="5405396"/>
            <a:ext cx="1481137" cy="5430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C883A8F-2E78-98C7-87A4-9F8C895271EB}"/>
              </a:ext>
            </a:extLst>
          </p:cNvPr>
          <p:cNvSpPr txBox="1"/>
          <p:nvPr/>
        </p:nvSpPr>
        <p:spPr>
          <a:xfrm>
            <a:off x="7004440" y="5771428"/>
            <a:ext cx="453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UK Consultant Midwives Network </a:t>
            </a:r>
          </a:p>
        </p:txBody>
      </p:sp>
      <p:pic>
        <p:nvPicPr>
          <p:cNvPr id="1026" name="Picture 2" descr="British Association of Perinatal Medicine | Home">
            <a:extLst>
              <a:ext uri="{FF2B5EF4-FFF2-40B4-BE49-F238E27FC236}">
                <a16:creationId xmlns:a16="http://schemas.microsoft.com/office/drawing/2014/main" id="{A83A6E27-9C3C-DF81-AAED-D3EFC594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31" y="2520984"/>
            <a:ext cx="2214094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rnity Engagement Action">
            <a:extLst>
              <a:ext uri="{FF2B5EF4-FFF2-40B4-BE49-F238E27FC236}">
                <a16:creationId xmlns:a16="http://schemas.microsoft.com/office/drawing/2014/main" id="{D2885F01-3D73-660A-66B5-E474E27D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11" y="2384185"/>
            <a:ext cx="2402681" cy="9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out ProCure23 | ProCure22">
            <a:extLst>
              <a:ext uri="{FF2B5EF4-FFF2-40B4-BE49-F238E27FC236}">
                <a16:creationId xmlns:a16="http://schemas.microsoft.com/office/drawing/2014/main" id="{F10D697D-920C-8322-84AF-AA18F810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8" y="3433621"/>
            <a:ext cx="4121567" cy="6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AA Events by Obstetric Anaesthetists Association">
            <a:extLst>
              <a:ext uri="{FF2B5EF4-FFF2-40B4-BE49-F238E27FC236}">
                <a16:creationId xmlns:a16="http://schemas.microsoft.com/office/drawing/2014/main" id="{5E61A4A3-2B10-41FD-DD2F-F15A7EC3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8" y="4329088"/>
            <a:ext cx="1164001" cy="11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 | GOV.WALES">
            <a:extLst>
              <a:ext uri="{FF2B5EF4-FFF2-40B4-BE49-F238E27FC236}">
                <a16:creationId xmlns:a16="http://schemas.microsoft.com/office/drawing/2014/main" id="{CB81F5D3-2525-BE4A-088D-B06BF477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48" y="4382060"/>
            <a:ext cx="1713746" cy="11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3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28650" y="551525"/>
            <a:ext cx="9429750" cy="58099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project was (and wasn’t)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3C810A1-EF10-8D3F-EB73-9C155BC64167}"/>
              </a:ext>
            </a:extLst>
          </p:cNvPr>
          <p:cNvSpPr txBox="1"/>
          <p:nvPr/>
        </p:nvSpPr>
        <p:spPr>
          <a:xfrm>
            <a:off x="761324" y="1487205"/>
            <a:ext cx="559376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3423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open, collaborative process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</a:t>
            </a:r>
            <a:r>
              <a:rPr lang="en-US" sz="2400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names we call different types of birth in the UK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423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</a:t>
            </a:r>
            <a:r>
              <a:rPr lang="en-US" sz="2400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practical, accessible resources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maternity and service user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inclusive language, wider concerns about language or care practices in maternity care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0AE1DC5-9C7B-1319-8D89-1985B947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5" b="308"/>
          <a:stretch>
            <a:fillRect/>
          </a:stretch>
        </p:blipFill>
        <p:spPr>
          <a:xfrm>
            <a:off x="7315742" y="1684040"/>
            <a:ext cx="3915605" cy="38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0FEC-AD09-7D54-A97C-3606BFF4C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757C-E480-3C5D-1D8C-66525E52C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9F41A-2ED8-6703-42CA-7058457A4DFB}"/>
              </a:ext>
            </a:extLst>
          </p:cNvPr>
          <p:cNvSpPr txBox="1"/>
          <p:nvPr/>
        </p:nvSpPr>
        <p:spPr>
          <a:xfrm>
            <a:off x="3091293" y="2478783"/>
            <a:ext cx="616041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Birte Harlev-Lam: 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Birte.Harlev-Lam@rcm.org.uk</a:t>
            </a:r>
          </a:p>
        </p:txBody>
      </p:sp>
    </p:spTree>
    <p:extLst>
      <p:ext uri="{BB962C8B-B14F-4D97-AF65-F5344CB8AC3E}">
        <p14:creationId xmlns:p14="http://schemas.microsoft.com/office/powerpoint/2010/main" val="201348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A4E41B-D39D-0DC9-A75B-41E7EB15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361" y="1491649"/>
            <a:ext cx="4133065" cy="34965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536371" y="459245"/>
            <a:ext cx="7886700" cy="88820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undertake </a:t>
            </a:r>
            <a:r>
              <a:rPr lang="en-US" sz="4000" b="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E97BE9-D10B-B4A2-2B0E-9D850D4385B1}"/>
              </a:ext>
            </a:extLst>
          </p:cNvPr>
          <p:cNvSpPr txBox="1"/>
          <p:nvPr/>
        </p:nvSpPr>
        <p:spPr>
          <a:xfrm>
            <a:off x="706984" y="1906238"/>
            <a:ext cx="5804707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narrative in reports and media about the focus on ‘normal birth’ in the UK</a:t>
            </a:r>
          </a:p>
          <a:p>
            <a:pPr algn="l">
              <a:lnSpc>
                <a:spcPts val="2592"/>
              </a:lnSpc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from women and service users that they find the term ‘normal birth’ difficult as it may suggest their birth was ‘abnormal’</a:t>
            </a:r>
          </a:p>
        </p:txBody>
      </p:sp>
    </p:spTree>
    <p:extLst>
      <p:ext uri="{BB962C8B-B14F-4D97-AF65-F5344CB8AC3E}">
        <p14:creationId xmlns:p14="http://schemas.microsoft.com/office/powerpoint/2010/main" val="107579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80D0FA-20A1-BBF2-C51A-D34EDC52068A}"/>
              </a:ext>
            </a:extLst>
          </p:cNvPr>
          <p:cNvSpPr txBox="1"/>
          <p:nvPr/>
        </p:nvSpPr>
        <p:spPr>
          <a:xfrm>
            <a:off x="2630484" y="1287827"/>
            <a:ext cx="6800847" cy="35767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should be no hierarchy of birth. Women and their babies require respect, care and safety to navigate pregnancy and then both during and after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should be an empowering experience and not dependent on a value placed on a ‘type’ of birth or impacted by a sense of failure due to not meeting the desired birth” (Service User)</a:t>
            </a:r>
          </a:p>
          <a:p>
            <a:pPr algn="l">
              <a:lnSpc>
                <a:spcPts val="1920"/>
              </a:lnSpc>
            </a:pPr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D0C5256-7DC0-334F-D4BB-273421C653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71" b="230"/>
          <a:stretch>
            <a:fillRect/>
          </a:stretch>
        </p:blipFill>
        <p:spPr>
          <a:xfrm>
            <a:off x="1467108" y="338667"/>
            <a:ext cx="1628517" cy="541868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64DC6B6-AFA1-0EED-0DE8-A4B48AB7E7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373" b="1432"/>
          <a:stretch>
            <a:fillRect/>
          </a:stretch>
        </p:blipFill>
        <p:spPr>
          <a:xfrm>
            <a:off x="8696126" y="338667"/>
            <a:ext cx="1629180" cy="54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78984" y="375407"/>
            <a:ext cx="9429750" cy="5809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of the </a:t>
            </a:r>
            <a:r>
              <a:rPr lang="en-US" sz="4000" b="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7232BF-B5C9-CED6-7821-CDBB1B20E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013164"/>
              </p:ext>
            </p:extLst>
          </p:nvPr>
        </p:nvGraphicFramePr>
        <p:xfrm>
          <a:off x="998433" y="1331804"/>
          <a:ext cx="10195133" cy="470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14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8042"/>
            <a:ext cx="12192000" cy="6679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0416A-A939-72F3-0D96-66D8BED6B14F}"/>
              </a:ext>
            </a:extLst>
          </p:cNvPr>
          <p:cNvSpPr txBox="1"/>
          <p:nvPr/>
        </p:nvSpPr>
        <p:spPr>
          <a:xfrm>
            <a:off x="3912390" y="1835251"/>
            <a:ext cx="464792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000" b="1" dirty="0">
                <a:solidFill>
                  <a:srgbClr val="A6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project oversight group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6810EA5-5ECE-19C7-DF5D-CA615EC85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99" b="1199"/>
          <a:stretch>
            <a:fillRect/>
          </a:stretch>
        </p:blipFill>
        <p:spPr>
          <a:xfrm>
            <a:off x="3070028" y="3283220"/>
            <a:ext cx="912420" cy="137471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EDFD44A-37BC-D5BC-D133-FC53FB8589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737" b="25471"/>
          <a:stretch/>
        </p:blipFill>
        <p:spPr>
          <a:xfrm>
            <a:off x="9785473" y="1789629"/>
            <a:ext cx="1119655" cy="130318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2F0C99F-EE4E-D6F8-8931-353839792F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376" b="1376"/>
          <a:stretch>
            <a:fillRect/>
          </a:stretch>
        </p:blipFill>
        <p:spPr>
          <a:xfrm>
            <a:off x="8207678" y="1789629"/>
            <a:ext cx="948262" cy="126435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3E3B1C7-5BF2-4281-FCC5-0061CDB54A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08" t="1338" r="511" b="604"/>
          <a:stretch>
            <a:fillRect/>
          </a:stretch>
        </p:blipFill>
        <p:spPr>
          <a:xfrm>
            <a:off x="7727037" y="178042"/>
            <a:ext cx="1396718" cy="1237866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A6D1B8E-81DA-A092-C9D5-6555304436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317" b="1317"/>
          <a:stretch>
            <a:fillRect/>
          </a:stretch>
        </p:blipFill>
        <p:spPr>
          <a:xfrm>
            <a:off x="9667518" y="179533"/>
            <a:ext cx="1396717" cy="122108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C78441F-3A95-1CF4-7E1C-7852C06138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876" r="11102" b="6184"/>
          <a:stretch>
            <a:fillRect/>
          </a:stretch>
        </p:blipFill>
        <p:spPr>
          <a:xfrm>
            <a:off x="2519045" y="275982"/>
            <a:ext cx="1146399" cy="1102866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2A54942-4B95-0BAC-5BF8-9A1BD6B0D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785" b="1785"/>
          <a:stretch>
            <a:fillRect/>
          </a:stretch>
        </p:blipFill>
        <p:spPr>
          <a:xfrm>
            <a:off x="6504192" y="3208317"/>
            <a:ext cx="985875" cy="136855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080599B-6993-6F40-1054-460B6A6B3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76" b="576"/>
          <a:stretch>
            <a:fillRect/>
          </a:stretch>
        </p:blipFill>
        <p:spPr>
          <a:xfrm>
            <a:off x="7889148" y="3240517"/>
            <a:ext cx="1491777" cy="1392325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25BFA1DC-EA43-397C-482D-58972BCF19F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924" t="2697" r="20061" b="705"/>
          <a:stretch>
            <a:fillRect/>
          </a:stretch>
        </p:blipFill>
        <p:spPr>
          <a:xfrm>
            <a:off x="1017212" y="275982"/>
            <a:ext cx="1069432" cy="997908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6612779-CF66-BD20-2F7B-2F9690331D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518" t="14604" r="484" b="484"/>
          <a:stretch/>
        </p:blipFill>
        <p:spPr>
          <a:xfrm>
            <a:off x="4412489" y="3276559"/>
            <a:ext cx="1431569" cy="1381372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578BD357-74A8-F266-B128-C69F3495E8D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839" b="839"/>
          <a:stretch>
            <a:fillRect/>
          </a:stretch>
        </p:blipFill>
        <p:spPr>
          <a:xfrm>
            <a:off x="810246" y="4799756"/>
            <a:ext cx="1202662" cy="1371035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2FD4F763-1C5D-A037-C830-D678512A419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1517" b="1517"/>
          <a:stretch>
            <a:fillRect/>
          </a:stretch>
        </p:blipFill>
        <p:spPr>
          <a:xfrm>
            <a:off x="8251570" y="4816538"/>
            <a:ext cx="930298" cy="1392325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4D52F7C8-7D9E-553F-0430-70AE3F3939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1121" b="1121"/>
          <a:stretch>
            <a:fillRect/>
          </a:stretch>
        </p:blipFill>
        <p:spPr>
          <a:xfrm>
            <a:off x="976658" y="3296493"/>
            <a:ext cx="1900075" cy="1280374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4D36BA4E-D89A-5CAC-E472-B1F1EC99F35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523" b="523"/>
          <a:stretch>
            <a:fillRect/>
          </a:stretch>
        </p:blipFill>
        <p:spPr>
          <a:xfrm>
            <a:off x="2588467" y="1835251"/>
            <a:ext cx="917622" cy="1287262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A2457E0B-6056-2167-B889-EA25647C3B5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1003" b="1003"/>
          <a:stretch>
            <a:fillRect/>
          </a:stretch>
        </p:blipFill>
        <p:spPr>
          <a:xfrm>
            <a:off x="9846603" y="4792774"/>
            <a:ext cx="997690" cy="1422238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200B48CE-F39D-486A-F910-F0C6D7ED062C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r="901" b="901"/>
          <a:stretch>
            <a:fillRect/>
          </a:stretch>
        </p:blipFill>
        <p:spPr>
          <a:xfrm>
            <a:off x="4280009" y="321516"/>
            <a:ext cx="1146399" cy="1146399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BF150853-BD67-664B-8EF3-0FD8694ABA4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r="876" b="876"/>
          <a:stretch>
            <a:fillRect/>
          </a:stretch>
        </p:blipFill>
        <p:spPr>
          <a:xfrm>
            <a:off x="5909794" y="296508"/>
            <a:ext cx="1223857" cy="1223857"/>
          </a:xfrm>
          <a:prstGeom prst="rect">
            <a:avLst/>
          </a:prstGeom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125F27EC-22B8-F0C4-835E-10567B4B95C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9577" b="10489"/>
          <a:stretch/>
        </p:blipFill>
        <p:spPr>
          <a:xfrm>
            <a:off x="2345397" y="4807925"/>
            <a:ext cx="1388714" cy="1374711"/>
          </a:xfrm>
          <a:prstGeom prst="rect">
            <a:avLst/>
          </a:prstGeom>
        </p:spPr>
      </p:pic>
      <p:pic>
        <p:nvPicPr>
          <p:cNvPr id="25" name="Picture 21">
            <a:extLst>
              <a:ext uri="{FF2B5EF4-FFF2-40B4-BE49-F238E27FC236}">
                <a16:creationId xmlns:a16="http://schemas.microsoft.com/office/drawing/2014/main" id="{1C4C6031-2903-92BA-DA73-D69F27E5E68C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r="407" b="407"/>
          <a:stretch>
            <a:fillRect/>
          </a:stretch>
        </p:blipFill>
        <p:spPr>
          <a:xfrm>
            <a:off x="6414154" y="4809264"/>
            <a:ext cx="1075914" cy="1373372"/>
          </a:xfrm>
          <a:prstGeom prst="rect">
            <a:avLst/>
          </a:prstGeom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2C230373-5ACD-8750-1BD0-00A4804677AA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8586" r="1035" b="945"/>
          <a:stretch>
            <a:fillRect/>
          </a:stretch>
        </p:blipFill>
        <p:spPr>
          <a:xfrm>
            <a:off x="921282" y="1789629"/>
            <a:ext cx="1069182" cy="1303187"/>
          </a:xfrm>
          <a:prstGeom prst="rect">
            <a:avLst/>
          </a:prstGeom>
        </p:spPr>
      </p:pic>
      <p:pic>
        <p:nvPicPr>
          <p:cNvPr id="27" name="Picture 23">
            <a:extLst>
              <a:ext uri="{FF2B5EF4-FFF2-40B4-BE49-F238E27FC236}">
                <a16:creationId xmlns:a16="http://schemas.microsoft.com/office/drawing/2014/main" id="{A2F50B82-9589-1FB5-C2BC-480DEF1F6FDE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r="758" b="758"/>
          <a:stretch>
            <a:fillRect/>
          </a:stretch>
        </p:blipFill>
        <p:spPr>
          <a:xfrm>
            <a:off x="4280009" y="4816538"/>
            <a:ext cx="1374711" cy="1374711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53F5F24A-7C4B-2A87-3D48-780527749683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r="1359" b="1359"/>
          <a:stretch>
            <a:fillRect/>
          </a:stretch>
        </p:blipFill>
        <p:spPr>
          <a:xfrm>
            <a:off x="9675039" y="3133980"/>
            <a:ext cx="1178287" cy="1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678984" y="375407"/>
            <a:ext cx="10731966" cy="5809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from October 2021 – April 2022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0EEF9D3-E4A6-002A-7640-29751F0DA656}"/>
              </a:ext>
            </a:extLst>
          </p:cNvPr>
          <p:cNvSpPr txBox="1"/>
          <p:nvPr/>
        </p:nvSpPr>
        <p:spPr>
          <a:xfrm>
            <a:off x="4747153" y="1243786"/>
            <a:ext cx="6853725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online mixed listening groups (midwives, obstetricians, service users, doulas, obstetric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anaesthetists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MSWs, student midwives, service user support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– including 110 people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764 responses to the Voices Survey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6948 responses to the final online survey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Analysis of history of ‘normal birth’ in NMC Rules and Standards (1980-2022) and key maternity care policy documents (1993-2022)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A2790D6-05DC-C6CE-00BA-9BDDA7FCE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" y="1932702"/>
            <a:ext cx="4000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860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517320" y="282570"/>
            <a:ext cx="11446079" cy="88820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representative were the </a:t>
            </a:r>
            <a:r>
              <a:rPr lang="en-US" sz="4000" b="1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Re:Birth</a:t>
            </a:r>
            <a:r>
              <a:rPr lang="en-US" sz="40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participants?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E97BE9-D10B-B4A2-2B0E-9D850D4385B1}"/>
              </a:ext>
            </a:extLst>
          </p:cNvPr>
          <p:cNvSpPr txBox="1"/>
          <p:nvPr/>
        </p:nvSpPr>
        <p:spPr>
          <a:xfrm>
            <a:off x="681815" y="1761727"/>
            <a:ext cx="11052983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from global majority group (compared to 14% of UK population) 72% of survey participants were White British or Irish background</a:t>
            </a:r>
          </a:p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Celtic nations (Northern Ireland, Scotland, Wales) were slightly over represented compared to England </a:t>
            </a:r>
          </a:p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560" lvl="1" indent="-144780" algn="l">
              <a:lnSpc>
                <a:spcPts val="2592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Deprivation: we asked for postcodes – all quintiles were represented in the survey, though least deprived more so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EEDC2F4-14BF-E47B-020F-CDA9EDAD2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9371" y="4538133"/>
            <a:ext cx="8437873" cy="18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4684B-1BA5-3703-DF16-449FE7E2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38C90E-5178-E367-6950-295D12B9ACA7}"/>
              </a:ext>
            </a:extLst>
          </p:cNvPr>
          <p:cNvSpPr txBox="1">
            <a:spLocks/>
          </p:cNvSpPr>
          <p:nvPr/>
        </p:nvSpPr>
        <p:spPr>
          <a:xfrm>
            <a:off x="730017" y="253506"/>
            <a:ext cx="10731966" cy="5809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from the qualitative parts of the project: listening groups and voices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E2813-8F3D-6AC2-C526-BB7781639953}"/>
              </a:ext>
            </a:extLst>
          </p:cNvPr>
          <p:cNvSpPr txBox="1"/>
          <p:nvPr/>
        </p:nvSpPr>
        <p:spPr>
          <a:xfrm>
            <a:off x="1247774" y="3076201"/>
            <a:ext cx="298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heard the views of 7822 people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846D71C-1ADA-7CCF-A490-CD4C97E3CB87}"/>
              </a:ext>
            </a:extLst>
          </p:cNvPr>
          <p:cNvSpPr txBox="1"/>
          <p:nvPr/>
        </p:nvSpPr>
        <p:spPr>
          <a:xfrm>
            <a:off x="730017" y="2199037"/>
            <a:ext cx="11008201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137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shared vision  </a:t>
            </a:r>
            <a:r>
              <a:rPr lang="en-US" sz="24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birth to be physically and psychologically safe</a:t>
            </a:r>
          </a:p>
          <a:p>
            <a:pPr marL="108470" lvl="1" algn="l"/>
            <a:endParaRPr lang="en-US" sz="1200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137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matters</a:t>
            </a:r>
          </a:p>
          <a:p>
            <a:pPr marL="108470" lvl="1" algn="l"/>
            <a:endParaRPr lang="en-US" sz="1200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137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confusion and frustration about different interpretations of language</a:t>
            </a:r>
          </a:p>
          <a:p>
            <a:pPr marL="451370" lvl="1" indent="-3429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137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 about a </a:t>
            </a:r>
            <a:r>
              <a:rPr lang="en-US" sz="24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hierarchy that normal = best</a:t>
            </a:r>
          </a:p>
          <a:p>
            <a:pPr marL="108470" lvl="1" algn="l"/>
            <a:endParaRPr lang="en-US" sz="1200" dirty="0">
              <a:solidFill>
                <a:srgbClr val="A735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137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73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of failure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exacerbated by language, particularly for those with difficult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birth experiences</a:t>
            </a:r>
          </a:p>
          <a:p>
            <a:pPr marL="108470" lvl="1" algn="l"/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1485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terms were problematic for some people</a:t>
            </a:r>
          </a:p>
        </p:txBody>
      </p:sp>
    </p:spTree>
    <p:extLst>
      <p:ext uri="{BB962C8B-B14F-4D97-AF65-F5344CB8AC3E}">
        <p14:creationId xmlns:p14="http://schemas.microsoft.com/office/powerpoint/2010/main" val="227113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cfe937-0b20-47f3-9bf0-a703c4ceed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62E4F3E68A34799996FB2811DC205" ma:contentTypeVersion="10" ma:contentTypeDescription="Create a new document." ma:contentTypeScope="" ma:versionID="4b1b7c6e6c400b9c3b5f24aa6b5370e1">
  <xsd:schema xmlns:xsd="http://www.w3.org/2001/XMLSchema" xmlns:xs="http://www.w3.org/2001/XMLSchema" xmlns:p="http://schemas.microsoft.com/office/2006/metadata/properties" xmlns:ns2="13cfe937-0b20-47f3-9bf0-a703c4ceed4b" xmlns:ns3="b4238386-7da1-45fe-8402-3adab5769fc3" targetNamespace="http://schemas.microsoft.com/office/2006/metadata/properties" ma:root="true" ma:fieldsID="67c4d13c9475b4779d3b03734b8e2b8d" ns2:_="" ns3:_="">
    <xsd:import namespace="13cfe937-0b20-47f3-9bf0-a703c4ceed4b"/>
    <xsd:import namespace="b4238386-7da1-45fe-8402-3adab5769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fe937-0b20-47f3-9bf0-a703c4cee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8386-7da1-45fe-8402-3adab5769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603428-B321-4E37-831F-9A4F6E6A489E}">
  <ds:schemaRefs>
    <ds:schemaRef ds:uri="http://purl.org/dc/elements/1.1/"/>
    <ds:schemaRef ds:uri="http://schemas.microsoft.com/office/2006/metadata/properties"/>
    <ds:schemaRef ds:uri="b4238386-7da1-45fe-8402-3adab5769fc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3cfe937-0b20-47f3-9bf0-a703c4ceed4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13D8C1-DE7A-4BAC-BA49-5AEFB8E381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D9FF5-8000-4B46-9029-D58C2BEC9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fe937-0b20-47f3-9bf0-a703c4ceed4b"/>
    <ds:schemaRef ds:uri="b4238386-7da1-45fe-8402-3adab5769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Widescreen</PresentationFormat>
  <Paragraphs>173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Arimo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Thompson</dc:creator>
  <cp:lastModifiedBy>Emma Barr</cp:lastModifiedBy>
  <cp:revision>10</cp:revision>
  <dcterms:created xsi:type="dcterms:W3CDTF">2023-03-27T11:34:16Z</dcterms:created>
  <dcterms:modified xsi:type="dcterms:W3CDTF">2023-05-17T14:16:38Z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0x010100DB362E4F3E68A34799996FB2811DC205</vt:lpwstr>
  </property>
  <property fmtid="{D5CDD505-2E9C-101B-9397-08002B2CF9AE}" pid="3" name="MediaServiceImageTags">
    <vt:lpwstr/>
  </property>
</Properties>
</file>