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9" r:id="rId3"/>
    <p:sldId id="261" r:id="rId4"/>
    <p:sldId id="262" r:id="rId5"/>
    <p:sldId id="260" r:id="rId6"/>
    <p:sldId id="264" r:id="rId7"/>
    <p:sldId id="265" r:id="rId8"/>
    <p:sldId id="273" r:id="rId9"/>
    <p:sldId id="266" r:id="rId10"/>
    <p:sldId id="267" r:id="rId11"/>
    <p:sldId id="268" r:id="rId12"/>
    <p:sldId id="269" r:id="rId13"/>
    <p:sldId id="270" r:id="rId14"/>
    <p:sldId id="271" r:id="rId15"/>
    <p:sldId id="272" r:id="rId16"/>
    <p:sldId id="26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122" autoAdjust="0"/>
  </p:normalViewPr>
  <p:slideViewPr>
    <p:cSldViewPr snapToGrid="0" snapToObjects="1">
      <p:cViewPr>
        <p:scale>
          <a:sx n="110" d="100"/>
          <a:sy n="110" d="100"/>
        </p:scale>
        <p:origin x="164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A69825-D8FB-4375-98DA-9CF9FA0D21A7}"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4B427623-1BA5-4539-85FC-1E082B310865}">
      <dgm:prSet custT="1"/>
      <dgm:spPr/>
      <dgm:t>
        <a:bodyPr/>
        <a:lstStyle/>
        <a:p>
          <a:pPr>
            <a:lnSpc>
              <a:spcPct val="100000"/>
            </a:lnSpc>
            <a:defRPr cap="all"/>
          </a:pPr>
          <a:r>
            <a:rPr lang="en-GB" sz="2400" b="0" cap="none" dirty="0">
              <a:latin typeface="Arial" panose="020B0604020202020204" pitchFamily="34" charset="0"/>
              <a:cs typeface="Arial" panose="020B0604020202020204" pitchFamily="34" charset="0"/>
            </a:rPr>
            <a:t>It is important for our health, minds and wellbeing to be hydrated </a:t>
          </a:r>
          <a:endParaRPr lang="en-US" sz="2400" b="0" cap="none" dirty="0">
            <a:latin typeface="Arial" panose="020B0604020202020204" pitchFamily="34" charset="0"/>
            <a:cs typeface="Arial" panose="020B0604020202020204" pitchFamily="34" charset="0"/>
          </a:endParaRPr>
        </a:p>
      </dgm:t>
    </dgm:pt>
    <dgm:pt modelId="{4A35758A-B0BB-40E0-958B-AEC21F917E4B}" type="parTrans" cxnId="{41A2E16E-77C0-4C4C-B4DA-5E32DF85A88E}">
      <dgm:prSet/>
      <dgm:spPr/>
      <dgm:t>
        <a:bodyPr/>
        <a:lstStyle/>
        <a:p>
          <a:endParaRPr lang="en-US">
            <a:latin typeface="Arial" panose="020B0604020202020204" pitchFamily="34" charset="0"/>
            <a:cs typeface="Arial" panose="020B0604020202020204" pitchFamily="34" charset="0"/>
          </a:endParaRPr>
        </a:p>
      </dgm:t>
    </dgm:pt>
    <dgm:pt modelId="{B60F8A9D-6769-4F9B-9E34-8739A2188090}" type="sibTrans" cxnId="{41A2E16E-77C0-4C4C-B4DA-5E32DF85A88E}">
      <dgm:prSet/>
      <dgm:spPr/>
      <dgm:t>
        <a:bodyPr/>
        <a:lstStyle/>
        <a:p>
          <a:endParaRPr lang="en-US">
            <a:latin typeface="Arial" panose="020B0604020202020204" pitchFamily="34" charset="0"/>
            <a:cs typeface="Arial" panose="020B0604020202020204" pitchFamily="34" charset="0"/>
          </a:endParaRPr>
        </a:p>
      </dgm:t>
    </dgm:pt>
    <dgm:pt modelId="{D6A0789B-1973-49C4-890F-A7E591C97DD9}">
      <dgm:prSet custT="1"/>
      <dgm:spPr/>
      <dgm:t>
        <a:bodyPr/>
        <a:lstStyle/>
        <a:p>
          <a:pPr>
            <a:lnSpc>
              <a:spcPct val="100000"/>
            </a:lnSpc>
            <a:defRPr cap="all"/>
          </a:pPr>
          <a:r>
            <a:rPr lang="en-GB" sz="2400" b="0" cap="none" dirty="0">
              <a:latin typeface="Arial" panose="020B0604020202020204" pitchFamily="34" charset="0"/>
              <a:cs typeface="Arial" panose="020B0604020202020204" pitchFamily="34" charset="0"/>
            </a:rPr>
            <a:t>What do you think when you hear this?</a:t>
          </a:r>
          <a:endParaRPr lang="en-US" sz="2400" b="0" cap="none" dirty="0">
            <a:latin typeface="Arial" panose="020B0604020202020204" pitchFamily="34" charset="0"/>
            <a:cs typeface="Arial" panose="020B0604020202020204" pitchFamily="34" charset="0"/>
          </a:endParaRPr>
        </a:p>
      </dgm:t>
    </dgm:pt>
    <dgm:pt modelId="{2520F27B-970A-4D77-83ED-33C52FB52F31}" type="parTrans" cxnId="{2B8061F2-47A9-43F1-9103-E19DC28B9E49}">
      <dgm:prSet/>
      <dgm:spPr/>
      <dgm:t>
        <a:bodyPr/>
        <a:lstStyle/>
        <a:p>
          <a:endParaRPr lang="en-US">
            <a:latin typeface="Arial" panose="020B0604020202020204" pitchFamily="34" charset="0"/>
            <a:cs typeface="Arial" panose="020B0604020202020204" pitchFamily="34" charset="0"/>
          </a:endParaRPr>
        </a:p>
      </dgm:t>
    </dgm:pt>
    <dgm:pt modelId="{66124D4A-1C0B-4904-8859-30F3E04037C6}" type="sibTrans" cxnId="{2B8061F2-47A9-43F1-9103-E19DC28B9E49}">
      <dgm:prSet/>
      <dgm:spPr/>
      <dgm:t>
        <a:bodyPr/>
        <a:lstStyle/>
        <a:p>
          <a:endParaRPr lang="en-US">
            <a:latin typeface="Arial" panose="020B0604020202020204" pitchFamily="34" charset="0"/>
            <a:cs typeface="Arial" panose="020B0604020202020204" pitchFamily="34" charset="0"/>
          </a:endParaRPr>
        </a:p>
      </dgm:t>
    </dgm:pt>
    <dgm:pt modelId="{FAAC3D1F-E0A8-4E49-A624-1C3C43260C25}" type="pres">
      <dgm:prSet presAssocID="{22A69825-D8FB-4375-98DA-9CF9FA0D21A7}" presName="root" presStyleCnt="0">
        <dgm:presLayoutVars>
          <dgm:dir/>
          <dgm:resizeHandles val="exact"/>
        </dgm:presLayoutVars>
      </dgm:prSet>
      <dgm:spPr/>
    </dgm:pt>
    <dgm:pt modelId="{BC8ACFD1-1CAE-41F5-8F74-A1E4ECC99DD6}" type="pres">
      <dgm:prSet presAssocID="{4B427623-1BA5-4539-85FC-1E082B310865}" presName="compNode" presStyleCnt="0"/>
      <dgm:spPr/>
    </dgm:pt>
    <dgm:pt modelId="{A682B79C-A16A-4FC0-96B5-F5087A4B7372}" type="pres">
      <dgm:prSet presAssocID="{4B427623-1BA5-4539-85FC-1E082B310865}" presName="iconBgRect" presStyleLbl="bgShp" presStyleIdx="0" presStyleCnt="2"/>
      <dgm:spPr>
        <a:prstGeom prst="round2DiagRect">
          <a:avLst>
            <a:gd name="adj1" fmla="val 29727"/>
            <a:gd name="adj2" fmla="val 0"/>
          </a:avLst>
        </a:prstGeom>
      </dgm:spPr>
    </dgm:pt>
    <dgm:pt modelId="{6ED0BB0E-B7B9-4103-8E86-6871E18713B0}" type="pres">
      <dgm:prSet presAssocID="{4B427623-1BA5-4539-85FC-1E082B31086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47B7ACCD-117B-438D-82C8-D1B8099008CD}" type="pres">
      <dgm:prSet presAssocID="{4B427623-1BA5-4539-85FC-1E082B310865}" presName="spaceRect" presStyleCnt="0"/>
      <dgm:spPr/>
    </dgm:pt>
    <dgm:pt modelId="{A393A9A8-3031-4DB6-8CE5-349DD090E1DB}" type="pres">
      <dgm:prSet presAssocID="{4B427623-1BA5-4539-85FC-1E082B310865}" presName="textRect" presStyleLbl="revTx" presStyleIdx="0" presStyleCnt="2">
        <dgm:presLayoutVars>
          <dgm:chMax val="1"/>
          <dgm:chPref val="1"/>
        </dgm:presLayoutVars>
      </dgm:prSet>
      <dgm:spPr/>
    </dgm:pt>
    <dgm:pt modelId="{BB826DB3-89CE-4EED-80AB-9140305A83FF}" type="pres">
      <dgm:prSet presAssocID="{B60F8A9D-6769-4F9B-9E34-8739A2188090}" presName="sibTrans" presStyleCnt="0"/>
      <dgm:spPr/>
    </dgm:pt>
    <dgm:pt modelId="{0E64B395-5482-43D4-AFE8-76C8D4A0CDB4}" type="pres">
      <dgm:prSet presAssocID="{D6A0789B-1973-49C4-890F-A7E591C97DD9}" presName="compNode" presStyleCnt="0"/>
      <dgm:spPr/>
    </dgm:pt>
    <dgm:pt modelId="{01F82F4E-8AC6-428A-BAAE-A49B8B0A6BD7}" type="pres">
      <dgm:prSet presAssocID="{D6A0789B-1973-49C4-890F-A7E591C97DD9}" presName="iconBgRect" presStyleLbl="bgShp" presStyleIdx="1" presStyleCnt="2"/>
      <dgm:spPr>
        <a:prstGeom prst="round2DiagRect">
          <a:avLst>
            <a:gd name="adj1" fmla="val 29727"/>
            <a:gd name="adj2" fmla="val 0"/>
          </a:avLst>
        </a:prstGeom>
      </dgm:spPr>
    </dgm:pt>
    <dgm:pt modelId="{0B41F980-04C3-4084-8256-60FA502249C5}" type="pres">
      <dgm:prSet presAssocID="{D6A0789B-1973-49C4-890F-A7E591C97DD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50EC4872-591A-4EAC-A59E-2786AF84F0F9}" type="pres">
      <dgm:prSet presAssocID="{D6A0789B-1973-49C4-890F-A7E591C97DD9}" presName="spaceRect" presStyleCnt="0"/>
      <dgm:spPr/>
    </dgm:pt>
    <dgm:pt modelId="{2E2E99E1-4093-44EE-B0A6-9C9C8633F088}" type="pres">
      <dgm:prSet presAssocID="{D6A0789B-1973-49C4-890F-A7E591C97DD9}" presName="textRect" presStyleLbl="revTx" presStyleIdx="1" presStyleCnt="2">
        <dgm:presLayoutVars>
          <dgm:chMax val="1"/>
          <dgm:chPref val="1"/>
        </dgm:presLayoutVars>
      </dgm:prSet>
      <dgm:spPr/>
    </dgm:pt>
  </dgm:ptLst>
  <dgm:cxnLst>
    <dgm:cxn modelId="{91B62620-4968-4796-A35D-FF19B0B58D37}" type="presOf" srcId="{22A69825-D8FB-4375-98DA-9CF9FA0D21A7}" destId="{FAAC3D1F-E0A8-4E49-A624-1C3C43260C25}" srcOrd="0" destOrd="0" presId="urn:microsoft.com/office/officeart/2018/5/layout/IconLeafLabelList"/>
    <dgm:cxn modelId="{D443702F-57B2-4042-A1BD-35E7F0FAF3CF}" type="presOf" srcId="{D6A0789B-1973-49C4-890F-A7E591C97DD9}" destId="{2E2E99E1-4093-44EE-B0A6-9C9C8633F088}" srcOrd="0" destOrd="0" presId="urn:microsoft.com/office/officeart/2018/5/layout/IconLeafLabelList"/>
    <dgm:cxn modelId="{41A2E16E-77C0-4C4C-B4DA-5E32DF85A88E}" srcId="{22A69825-D8FB-4375-98DA-9CF9FA0D21A7}" destId="{4B427623-1BA5-4539-85FC-1E082B310865}" srcOrd="0" destOrd="0" parTransId="{4A35758A-B0BB-40E0-958B-AEC21F917E4B}" sibTransId="{B60F8A9D-6769-4F9B-9E34-8739A2188090}"/>
    <dgm:cxn modelId="{BECC147F-9D98-4B84-BEE6-B73743F20EA2}" type="presOf" srcId="{4B427623-1BA5-4539-85FC-1E082B310865}" destId="{A393A9A8-3031-4DB6-8CE5-349DD090E1DB}" srcOrd="0" destOrd="0" presId="urn:microsoft.com/office/officeart/2018/5/layout/IconLeafLabelList"/>
    <dgm:cxn modelId="{2B8061F2-47A9-43F1-9103-E19DC28B9E49}" srcId="{22A69825-D8FB-4375-98DA-9CF9FA0D21A7}" destId="{D6A0789B-1973-49C4-890F-A7E591C97DD9}" srcOrd="1" destOrd="0" parTransId="{2520F27B-970A-4D77-83ED-33C52FB52F31}" sibTransId="{66124D4A-1C0B-4904-8859-30F3E04037C6}"/>
    <dgm:cxn modelId="{DDA9D9DE-2AFF-4355-B517-052F82923E28}" type="presParOf" srcId="{FAAC3D1F-E0A8-4E49-A624-1C3C43260C25}" destId="{BC8ACFD1-1CAE-41F5-8F74-A1E4ECC99DD6}" srcOrd="0" destOrd="0" presId="urn:microsoft.com/office/officeart/2018/5/layout/IconLeafLabelList"/>
    <dgm:cxn modelId="{2D938354-23C9-4908-909D-B4E604FDF931}" type="presParOf" srcId="{BC8ACFD1-1CAE-41F5-8F74-A1E4ECC99DD6}" destId="{A682B79C-A16A-4FC0-96B5-F5087A4B7372}" srcOrd="0" destOrd="0" presId="urn:microsoft.com/office/officeart/2018/5/layout/IconLeafLabelList"/>
    <dgm:cxn modelId="{5A6CE98F-B805-4089-9FE2-E475E7B9BAE1}" type="presParOf" srcId="{BC8ACFD1-1CAE-41F5-8F74-A1E4ECC99DD6}" destId="{6ED0BB0E-B7B9-4103-8E86-6871E18713B0}" srcOrd="1" destOrd="0" presId="urn:microsoft.com/office/officeart/2018/5/layout/IconLeafLabelList"/>
    <dgm:cxn modelId="{6C8BC0C2-69C9-4354-A74C-E69B8F261F35}" type="presParOf" srcId="{BC8ACFD1-1CAE-41F5-8F74-A1E4ECC99DD6}" destId="{47B7ACCD-117B-438D-82C8-D1B8099008CD}" srcOrd="2" destOrd="0" presId="urn:microsoft.com/office/officeart/2018/5/layout/IconLeafLabelList"/>
    <dgm:cxn modelId="{3566281E-F711-48BE-A5EC-14626D8031F8}" type="presParOf" srcId="{BC8ACFD1-1CAE-41F5-8F74-A1E4ECC99DD6}" destId="{A393A9A8-3031-4DB6-8CE5-349DD090E1DB}" srcOrd="3" destOrd="0" presId="urn:microsoft.com/office/officeart/2018/5/layout/IconLeafLabelList"/>
    <dgm:cxn modelId="{277C0B32-BE29-4578-887D-1A17C7A2388A}" type="presParOf" srcId="{FAAC3D1F-E0A8-4E49-A624-1C3C43260C25}" destId="{BB826DB3-89CE-4EED-80AB-9140305A83FF}" srcOrd="1" destOrd="0" presId="urn:microsoft.com/office/officeart/2018/5/layout/IconLeafLabelList"/>
    <dgm:cxn modelId="{225DEEFF-801B-4303-B1D5-F32009BC5FE8}" type="presParOf" srcId="{FAAC3D1F-E0A8-4E49-A624-1C3C43260C25}" destId="{0E64B395-5482-43D4-AFE8-76C8D4A0CDB4}" srcOrd="2" destOrd="0" presId="urn:microsoft.com/office/officeart/2018/5/layout/IconLeafLabelList"/>
    <dgm:cxn modelId="{2E63344F-5FC1-4226-ACA3-83FA1E6B9499}" type="presParOf" srcId="{0E64B395-5482-43D4-AFE8-76C8D4A0CDB4}" destId="{01F82F4E-8AC6-428A-BAAE-A49B8B0A6BD7}" srcOrd="0" destOrd="0" presId="urn:microsoft.com/office/officeart/2018/5/layout/IconLeafLabelList"/>
    <dgm:cxn modelId="{4B2675D8-F2BB-4E1C-A9A0-E9B38B4C482B}" type="presParOf" srcId="{0E64B395-5482-43D4-AFE8-76C8D4A0CDB4}" destId="{0B41F980-04C3-4084-8256-60FA502249C5}" srcOrd="1" destOrd="0" presId="urn:microsoft.com/office/officeart/2018/5/layout/IconLeafLabelList"/>
    <dgm:cxn modelId="{8801B4F2-1ABA-4374-BE28-9FE01FBF04AB}" type="presParOf" srcId="{0E64B395-5482-43D4-AFE8-76C8D4A0CDB4}" destId="{50EC4872-591A-4EAC-A59E-2786AF84F0F9}" srcOrd="2" destOrd="0" presId="urn:microsoft.com/office/officeart/2018/5/layout/IconLeafLabelList"/>
    <dgm:cxn modelId="{F658EB5F-2A05-4584-85AC-447CAFCB697A}" type="presParOf" srcId="{0E64B395-5482-43D4-AFE8-76C8D4A0CDB4}" destId="{2E2E99E1-4093-44EE-B0A6-9C9C8633F088}"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54FDA-0CA9-4D20-A6FE-887C4DDEED57}" type="doc">
      <dgm:prSet loTypeId="urn:microsoft.com/office/officeart/2018/5/layout/IconLeafLabel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7FD1128B-2DC5-4A9C-B652-F565C54011D9}">
      <dgm:prSet custT="1"/>
      <dgm:spPr/>
      <dgm:t>
        <a:bodyPr/>
        <a:lstStyle/>
        <a:p>
          <a:pPr>
            <a:defRPr cap="all"/>
          </a:pPr>
          <a:r>
            <a:rPr lang="en-GB" sz="1800" b="0" cap="none" dirty="0">
              <a:latin typeface="Arial" panose="020B0604020202020204" pitchFamily="34" charset="0"/>
              <a:cs typeface="Arial" panose="020B0604020202020204" pitchFamily="34" charset="0"/>
            </a:rPr>
            <a:t>Work with RCM workplace reps  #caring for You </a:t>
          </a:r>
          <a:endParaRPr lang="en-US" sz="1800" b="0" cap="none" dirty="0">
            <a:latin typeface="Arial" panose="020B0604020202020204" pitchFamily="34" charset="0"/>
            <a:cs typeface="Arial" panose="020B0604020202020204" pitchFamily="34" charset="0"/>
          </a:endParaRPr>
        </a:p>
      </dgm:t>
    </dgm:pt>
    <dgm:pt modelId="{DA29BC8A-6C65-4E92-99F4-89CDA6CCFE69}" type="parTrans" cxnId="{DDF43058-4E90-456F-B727-D691FB1C1406}">
      <dgm:prSet/>
      <dgm:spPr/>
      <dgm:t>
        <a:bodyPr/>
        <a:lstStyle/>
        <a:p>
          <a:endParaRPr lang="en-US" sz="1800" b="0">
            <a:latin typeface="Arial" panose="020B0604020202020204" pitchFamily="34" charset="0"/>
            <a:cs typeface="Arial" panose="020B0604020202020204" pitchFamily="34" charset="0"/>
          </a:endParaRPr>
        </a:p>
      </dgm:t>
    </dgm:pt>
    <dgm:pt modelId="{A2EBB3C0-53F1-400D-9758-AF1CC3173D45}" type="sibTrans" cxnId="{DDF43058-4E90-456F-B727-D691FB1C1406}">
      <dgm:prSet/>
      <dgm:spPr/>
      <dgm:t>
        <a:bodyPr/>
        <a:lstStyle/>
        <a:p>
          <a:endParaRPr lang="en-US" sz="1800" b="0">
            <a:latin typeface="Arial" panose="020B0604020202020204" pitchFamily="34" charset="0"/>
            <a:cs typeface="Arial" panose="020B0604020202020204" pitchFamily="34" charset="0"/>
          </a:endParaRPr>
        </a:p>
      </dgm:t>
    </dgm:pt>
    <dgm:pt modelId="{AFEA4390-F69A-4791-BA64-E80D19355986}">
      <dgm:prSet custT="1"/>
      <dgm:spPr/>
      <dgm:t>
        <a:bodyPr/>
        <a:lstStyle/>
        <a:p>
          <a:pPr>
            <a:defRPr cap="all"/>
          </a:pPr>
          <a:r>
            <a:rPr lang="en-GB" sz="1800" b="0" cap="none" dirty="0">
              <a:latin typeface="Arial" panose="020B0604020202020204" pitchFamily="34" charset="0"/>
              <a:cs typeface="Arial" panose="020B0604020202020204" pitchFamily="34" charset="0"/>
            </a:rPr>
            <a:t>Information for members, branches   Health and Safety reps available on RCM website</a:t>
          </a:r>
          <a:endParaRPr lang="en-US" sz="1800" b="0" cap="none" dirty="0">
            <a:latin typeface="Arial" panose="020B0604020202020204" pitchFamily="34" charset="0"/>
            <a:cs typeface="Arial" panose="020B0604020202020204" pitchFamily="34" charset="0"/>
          </a:endParaRPr>
        </a:p>
      </dgm:t>
    </dgm:pt>
    <dgm:pt modelId="{5F394BF4-DB16-4687-8A67-14CE0529FA3B}" type="parTrans" cxnId="{D8AEFE66-D59E-44C9-BB85-9E4CF1A4CA82}">
      <dgm:prSet/>
      <dgm:spPr/>
      <dgm:t>
        <a:bodyPr/>
        <a:lstStyle/>
        <a:p>
          <a:endParaRPr lang="en-US" sz="1800" b="0">
            <a:latin typeface="Arial" panose="020B0604020202020204" pitchFamily="34" charset="0"/>
            <a:cs typeface="Arial" panose="020B0604020202020204" pitchFamily="34" charset="0"/>
          </a:endParaRPr>
        </a:p>
      </dgm:t>
    </dgm:pt>
    <dgm:pt modelId="{2DC870BE-BBBA-4E7C-9FD5-2118F6ACCB03}" type="sibTrans" cxnId="{D8AEFE66-D59E-44C9-BB85-9E4CF1A4CA82}">
      <dgm:prSet/>
      <dgm:spPr/>
      <dgm:t>
        <a:bodyPr/>
        <a:lstStyle/>
        <a:p>
          <a:endParaRPr lang="en-US" sz="1800" b="0">
            <a:latin typeface="Arial" panose="020B0604020202020204" pitchFamily="34" charset="0"/>
            <a:cs typeface="Arial" panose="020B0604020202020204" pitchFamily="34" charset="0"/>
          </a:endParaRPr>
        </a:p>
      </dgm:t>
    </dgm:pt>
    <dgm:pt modelId="{9F235089-FD07-444C-978D-4D1916DC4729}">
      <dgm:prSet custT="1"/>
      <dgm:spPr/>
      <dgm:t>
        <a:bodyPr/>
        <a:lstStyle/>
        <a:p>
          <a:pPr>
            <a:defRPr cap="all"/>
          </a:pPr>
          <a:r>
            <a:rPr lang="en-GB" sz="1800" b="0" cap="none" dirty="0">
              <a:latin typeface="Arial" panose="020B0604020202020204" pitchFamily="34" charset="0"/>
              <a:cs typeface="Arial" panose="020B0604020202020204" pitchFamily="34" charset="0"/>
            </a:rPr>
            <a:t>Break down the barriers, set the culture and be a role model </a:t>
          </a:r>
        </a:p>
      </dgm:t>
    </dgm:pt>
    <dgm:pt modelId="{9CC3BCC6-E183-4507-914B-CE6E7D507AE6}" type="parTrans" cxnId="{0425C5C0-13A2-4ADE-8189-0309C014001D}">
      <dgm:prSet/>
      <dgm:spPr/>
      <dgm:t>
        <a:bodyPr/>
        <a:lstStyle/>
        <a:p>
          <a:endParaRPr lang="en-US" sz="1800" b="0">
            <a:latin typeface="Arial" panose="020B0604020202020204" pitchFamily="34" charset="0"/>
            <a:cs typeface="Arial" panose="020B0604020202020204" pitchFamily="34" charset="0"/>
          </a:endParaRPr>
        </a:p>
      </dgm:t>
    </dgm:pt>
    <dgm:pt modelId="{35D23086-8EC5-45BB-A42E-FC014856A3C6}" type="sibTrans" cxnId="{0425C5C0-13A2-4ADE-8189-0309C014001D}">
      <dgm:prSet/>
      <dgm:spPr/>
      <dgm:t>
        <a:bodyPr/>
        <a:lstStyle/>
        <a:p>
          <a:endParaRPr lang="en-US" sz="1800" b="0">
            <a:latin typeface="Arial" panose="020B0604020202020204" pitchFamily="34" charset="0"/>
            <a:cs typeface="Arial" panose="020B0604020202020204" pitchFamily="34" charset="0"/>
          </a:endParaRPr>
        </a:p>
      </dgm:t>
    </dgm:pt>
    <dgm:pt modelId="{2C91F0CD-D487-4372-B182-D0CA864F195B}" type="pres">
      <dgm:prSet presAssocID="{F6254FDA-0CA9-4D20-A6FE-887C4DDEED57}" presName="root" presStyleCnt="0">
        <dgm:presLayoutVars>
          <dgm:dir/>
          <dgm:resizeHandles val="exact"/>
        </dgm:presLayoutVars>
      </dgm:prSet>
      <dgm:spPr/>
    </dgm:pt>
    <dgm:pt modelId="{A28FA974-D112-4595-833F-EDB87A65B78E}" type="pres">
      <dgm:prSet presAssocID="{7FD1128B-2DC5-4A9C-B652-F565C54011D9}" presName="compNode" presStyleCnt="0"/>
      <dgm:spPr/>
    </dgm:pt>
    <dgm:pt modelId="{D1FE9735-AF13-4BF6-B3B8-4CE024711BCF}" type="pres">
      <dgm:prSet presAssocID="{7FD1128B-2DC5-4A9C-B652-F565C54011D9}" presName="iconBgRect" presStyleLbl="bgShp" presStyleIdx="0" presStyleCnt="3"/>
      <dgm:spPr>
        <a:prstGeom prst="round2DiagRect">
          <a:avLst>
            <a:gd name="adj1" fmla="val 29727"/>
            <a:gd name="adj2" fmla="val 0"/>
          </a:avLst>
        </a:prstGeom>
      </dgm:spPr>
    </dgm:pt>
    <dgm:pt modelId="{BA361F2A-4443-4FD9-B84B-D0A105046083}" type="pres">
      <dgm:prSet presAssocID="{7FD1128B-2DC5-4A9C-B652-F565C54011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1EFC3062-213A-4206-B2CC-B1F48E18D83B}" type="pres">
      <dgm:prSet presAssocID="{7FD1128B-2DC5-4A9C-B652-F565C54011D9}" presName="spaceRect" presStyleCnt="0"/>
      <dgm:spPr/>
    </dgm:pt>
    <dgm:pt modelId="{86174FB1-F94E-4CB7-94FA-D92A15116389}" type="pres">
      <dgm:prSet presAssocID="{7FD1128B-2DC5-4A9C-B652-F565C54011D9}" presName="textRect" presStyleLbl="revTx" presStyleIdx="0" presStyleCnt="3">
        <dgm:presLayoutVars>
          <dgm:chMax val="1"/>
          <dgm:chPref val="1"/>
        </dgm:presLayoutVars>
      </dgm:prSet>
      <dgm:spPr/>
    </dgm:pt>
    <dgm:pt modelId="{8D2960A0-5B39-427B-B225-2925256C0519}" type="pres">
      <dgm:prSet presAssocID="{A2EBB3C0-53F1-400D-9758-AF1CC3173D45}" presName="sibTrans" presStyleCnt="0"/>
      <dgm:spPr/>
    </dgm:pt>
    <dgm:pt modelId="{5AAB75B2-708C-4E64-9CB0-DB0C90E72EEF}" type="pres">
      <dgm:prSet presAssocID="{AFEA4390-F69A-4791-BA64-E80D19355986}" presName="compNode" presStyleCnt="0"/>
      <dgm:spPr/>
    </dgm:pt>
    <dgm:pt modelId="{9850BCDE-8D16-44DD-AB0E-82DADD91AC37}" type="pres">
      <dgm:prSet presAssocID="{AFEA4390-F69A-4791-BA64-E80D19355986}" presName="iconBgRect" presStyleLbl="bgShp" presStyleIdx="1" presStyleCnt="3"/>
      <dgm:spPr>
        <a:prstGeom prst="round2DiagRect">
          <a:avLst>
            <a:gd name="adj1" fmla="val 29727"/>
            <a:gd name="adj2" fmla="val 0"/>
          </a:avLst>
        </a:prstGeom>
      </dgm:spPr>
    </dgm:pt>
    <dgm:pt modelId="{4FE61F92-57D1-4897-A05A-726B4892E472}" type="pres">
      <dgm:prSet presAssocID="{AFEA4390-F69A-4791-BA64-E80D1935598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ABB1FBBD-4299-4CEB-9FB5-5E79C5F37E60}" type="pres">
      <dgm:prSet presAssocID="{AFEA4390-F69A-4791-BA64-E80D19355986}" presName="spaceRect" presStyleCnt="0"/>
      <dgm:spPr/>
    </dgm:pt>
    <dgm:pt modelId="{9C882CBC-6253-4798-9278-A1E3524D6A24}" type="pres">
      <dgm:prSet presAssocID="{AFEA4390-F69A-4791-BA64-E80D19355986}" presName="textRect" presStyleLbl="revTx" presStyleIdx="1" presStyleCnt="3">
        <dgm:presLayoutVars>
          <dgm:chMax val="1"/>
          <dgm:chPref val="1"/>
        </dgm:presLayoutVars>
      </dgm:prSet>
      <dgm:spPr/>
    </dgm:pt>
    <dgm:pt modelId="{1F73D452-0851-4EAD-8DCF-2089307583C2}" type="pres">
      <dgm:prSet presAssocID="{2DC870BE-BBBA-4E7C-9FD5-2118F6ACCB03}" presName="sibTrans" presStyleCnt="0"/>
      <dgm:spPr/>
    </dgm:pt>
    <dgm:pt modelId="{EB7D1AE6-DC7C-4ABE-9FE3-9B92411F257D}" type="pres">
      <dgm:prSet presAssocID="{9F235089-FD07-444C-978D-4D1916DC4729}" presName="compNode" presStyleCnt="0"/>
      <dgm:spPr/>
    </dgm:pt>
    <dgm:pt modelId="{38A6A0D2-4CC8-4572-8927-2B3E9E01CFA2}" type="pres">
      <dgm:prSet presAssocID="{9F235089-FD07-444C-978D-4D1916DC4729}" presName="iconBgRect" presStyleLbl="bgShp" presStyleIdx="2" presStyleCnt="3"/>
      <dgm:spPr>
        <a:prstGeom prst="round2DiagRect">
          <a:avLst>
            <a:gd name="adj1" fmla="val 29727"/>
            <a:gd name="adj2" fmla="val 0"/>
          </a:avLst>
        </a:prstGeom>
      </dgm:spPr>
    </dgm:pt>
    <dgm:pt modelId="{B9FBB3E6-F09B-476A-80DC-085B19582C8F}" type="pres">
      <dgm:prSet presAssocID="{9F235089-FD07-444C-978D-4D1916DC472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C7C84EAD-5106-44D0-A56E-5F18F798A7B9}" type="pres">
      <dgm:prSet presAssocID="{9F235089-FD07-444C-978D-4D1916DC4729}" presName="spaceRect" presStyleCnt="0"/>
      <dgm:spPr/>
    </dgm:pt>
    <dgm:pt modelId="{84C56EF9-9681-44D8-945F-4A22C29F6824}" type="pres">
      <dgm:prSet presAssocID="{9F235089-FD07-444C-978D-4D1916DC4729}" presName="textRect" presStyleLbl="revTx" presStyleIdx="2" presStyleCnt="3">
        <dgm:presLayoutVars>
          <dgm:chMax val="1"/>
          <dgm:chPref val="1"/>
        </dgm:presLayoutVars>
      </dgm:prSet>
      <dgm:spPr/>
    </dgm:pt>
  </dgm:ptLst>
  <dgm:cxnLst>
    <dgm:cxn modelId="{74455140-2CEF-446F-B539-4DAEDF68AE11}" type="presOf" srcId="{7FD1128B-2DC5-4A9C-B652-F565C54011D9}" destId="{86174FB1-F94E-4CB7-94FA-D92A15116389}" srcOrd="0" destOrd="0" presId="urn:microsoft.com/office/officeart/2018/5/layout/IconLeafLabelList"/>
    <dgm:cxn modelId="{D8AEFE66-D59E-44C9-BB85-9E4CF1A4CA82}" srcId="{F6254FDA-0CA9-4D20-A6FE-887C4DDEED57}" destId="{AFEA4390-F69A-4791-BA64-E80D19355986}" srcOrd="1" destOrd="0" parTransId="{5F394BF4-DB16-4687-8A67-14CE0529FA3B}" sibTransId="{2DC870BE-BBBA-4E7C-9FD5-2118F6ACCB03}"/>
    <dgm:cxn modelId="{F09DD86F-B7DD-4E0B-9137-0847C79F8316}" type="presOf" srcId="{9F235089-FD07-444C-978D-4D1916DC4729}" destId="{84C56EF9-9681-44D8-945F-4A22C29F6824}" srcOrd="0" destOrd="0" presId="urn:microsoft.com/office/officeart/2018/5/layout/IconLeafLabelList"/>
    <dgm:cxn modelId="{DDF43058-4E90-456F-B727-D691FB1C1406}" srcId="{F6254FDA-0CA9-4D20-A6FE-887C4DDEED57}" destId="{7FD1128B-2DC5-4A9C-B652-F565C54011D9}" srcOrd="0" destOrd="0" parTransId="{DA29BC8A-6C65-4E92-99F4-89CDA6CCFE69}" sibTransId="{A2EBB3C0-53F1-400D-9758-AF1CC3173D45}"/>
    <dgm:cxn modelId="{E99E9A98-802F-4057-8ECF-369981E7AA7D}" type="presOf" srcId="{AFEA4390-F69A-4791-BA64-E80D19355986}" destId="{9C882CBC-6253-4798-9278-A1E3524D6A24}" srcOrd="0" destOrd="0" presId="urn:microsoft.com/office/officeart/2018/5/layout/IconLeafLabelList"/>
    <dgm:cxn modelId="{8195B6B0-E9B0-47EE-BDC9-223CC7387317}" type="presOf" srcId="{F6254FDA-0CA9-4D20-A6FE-887C4DDEED57}" destId="{2C91F0CD-D487-4372-B182-D0CA864F195B}" srcOrd="0" destOrd="0" presId="urn:microsoft.com/office/officeart/2018/5/layout/IconLeafLabelList"/>
    <dgm:cxn modelId="{0425C5C0-13A2-4ADE-8189-0309C014001D}" srcId="{F6254FDA-0CA9-4D20-A6FE-887C4DDEED57}" destId="{9F235089-FD07-444C-978D-4D1916DC4729}" srcOrd="2" destOrd="0" parTransId="{9CC3BCC6-E183-4507-914B-CE6E7D507AE6}" sibTransId="{35D23086-8EC5-45BB-A42E-FC014856A3C6}"/>
    <dgm:cxn modelId="{79BB1F12-C188-4C32-BE5C-3828A11B3749}" type="presParOf" srcId="{2C91F0CD-D487-4372-B182-D0CA864F195B}" destId="{A28FA974-D112-4595-833F-EDB87A65B78E}" srcOrd="0" destOrd="0" presId="urn:microsoft.com/office/officeart/2018/5/layout/IconLeafLabelList"/>
    <dgm:cxn modelId="{AC630499-42E8-4F8A-80E8-2A51F5579D91}" type="presParOf" srcId="{A28FA974-D112-4595-833F-EDB87A65B78E}" destId="{D1FE9735-AF13-4BF6-B3B8-4CE024711BCF}" srcOrd="0" destOrd="0" presId="urn:microsoft.com/office/officeart/2018/5/layout/IconLeafLabelList"/>
    <dgm:cxn modelId="{396D118C-737F-42C2-9951-9BC447DFEF86}" type="presParOf" srcId="{A28FA974-D112-4595-833F-EDB87A65B78E}" destId="{BA361F2A-4443-4FD9-B84B-D0A105046083}" srcOrd="1" destOrd="0" presId="urn:microsoft.com/office/officeart/2018/5/layout/IconLeafLabelList"/>
    <dgm:cxn modelId="{9F525D3E-AB64-4541-9EB7-B5459B540E07}" type="presParOf" srcId="{A28FA974-D112-4595-833F-EDB87A65B78E}" destId="{1EFC3062-213A-4206-B2CC-B1F48E18D83B}" srcOrd="2" destOrd="0" presId="urn:microsoft.com/office/officeart/2018/5/layout/IconLeafLabelList"/>
    <dgm:cxn modelId="{91AA2ED7-7B7A-42F1-A726-C38C2FCD22B1}" type="presParOf" srcId="{A28FA974-D112-4595-833F-EDB87A65B78E}" destId="{86174FB1-F94E-4CB7-94FA-D92A15116389}" srcOrd="3" destOrd="0" presId="urn:microsoft.com/office/officeart/2018/5/layout/IconLeafLabelList"/>
    <dgm:cxn modelId="{6D35A9B1-0AFA-4CE2-93A5-61FCDE9BC5AA}" type="presParOf" srcId="{2C91F0CD-D487-4372-B182-D0CA864F195B}" destId="{8D2960A0-5B39-427B-B225-2925256C0519}" srcOrd="1" destOrd="0" presId="urn:microsoft.com/office/officeart/2018/5/layout/IconLeafLabelList"/>
    <dgm:cxn modelId="{6ABAB90B-9186-41B2-947F-8E2DE9BD180F}" type="presParOf" srcId="{2C91F0CD-D487-4372-B182-D0CA864F195B}" destId="{5AAB75B2-708C-4E64-9CB0-DB0C90E72EEF}" srcOrd="2" destOrd="0" presId="urn:microsoft.com/office/officeart/2018/5/layout/IconLeafLabelList"/>
    <dgm:cxn modelId="{090CFF57-6A2A-4891-BA60-5D411E21503D}" type="presParOf" srcId="{5AAB75B2-708C-4E64-9CB0-DB0C90E72EEF}" destId="{9850BCDE-8D16-44DD-AB0E-82DADD91AC37}" srcOrd="0" destOrd="0" presId="urn:microsoft.com/office/officeart/2018/5/layout/IconLeafLabelList"/>
    <dgm:cxn modelId="{6DA4A664-5E0C-41C7-AD31-2929481150BC}" type="presParOf" srcId="{5AAB75B2-708C-4E64-9CB0-DB0C90E72EEF}" destId="{4FE61F92-57D1-4897-A05A-726B4892E472}" srcOrd="1" destOrd="0" presId="urn:microsoft.com/office/officeart/2018/5/layout/IconLeafLabelList"/>
    <dgm:cxn modelId="{53AE618B-C988-4109-BB92-CB7D5632803F}" type="presParOf" srcId="{5AAB75B2-708C-4E64-9CB0-DB0C90E72EEF}" destId="{ABB1FBBD-4299-4CEB-9FB5-5E79C5F37E60}" srcOrd="2" destOrd="0" presId="urn:microsoft.com/office/officeart/2018/5/layout/IconLeafLabelList"/>
    <dgm:cxn modelId="{2468B822-659B-4BB4-9AA3-BEC5D5A226DB}" type="presParOf" srcId="{5AAB75B2-708C-4E64-9CB0-DB0C90E72EEF}" destId="{9C882CBC-6253-4798-9278-A1E3524D6A24}" srcOrd="3" destOrd="0" presId="urn:microsoft.com/office/officeart/2018/5/layout/IconLeafLabelList"/>
    <dgm:cxn modelId="{03A1B477-0386-49A4-A67A-00045F026A1C}" type="presParOf" srcId="{2C91F0CD-D487-4372-B182-D0CA864F195B}" destId="{1F73D452-0851-4EAD-8DCF-2089307583C2}" srcOrd="3" destOrd="0" presId="urn:microsoft.com/office/officeart/2018/5/layout/IconLeafLabelList"/>
    <dgm:cxn modelId="{D4022365-F2D8-4092-AAE1-EF46BE5514DF}" type="presParOf" srcId="{2C91F0CD-D487-4372-B182-D0CA864F195B}" destId="{EB7D1AE6-DC7C-4ABE-9FE3-9B92411F257D}" srcOrd="4" destOrd="0" presId="urn:microsoft.com/office/officeart/2018/5/layout/IconLeafLabelList"/>
    <dgm:cxn modelId="{617C3ED4-9205-4791-A717-260F53849ABD}" type="presParOf" srcId="{EB7D1AE6-DC7C-4ABE-9FE3-9B92411F257D}" destId="{38A6A0D2-4CC8-4572-8927-2B3E9E01CFA2}" srcOrd="0" destOrd="0" presId="urn:microsoft.com/office/officeart/2018/5/layout/IconLeafLabelList"/>
    <dgm:cxn modelId="{FFDE15EA-A6DD-46B5-A187-AA099E78EA12}" type="presParOf" srcId="{EB7D1AE6-DC7C-4ABE-9FE3-9B92411F257D}" destId="{B9FBB3E6-F09B-476A-80DC-085B19582C8F}" srcOrd="1" destOrd="0" presId="urn:microsoft.com/office/officeart/2018/5/layout/IconLeafLabelList"/>
    <dgm:cxn modelId="{69B02C26-C832-47D9-B70B-A463B76E32B5}" type="presParOf" srcId="{EB7D1AE6-DC7C-4ABE-9FE3-9B92411F257D}" destId="{C7C84EAD-5106-44D0-A56E-5F18F798A7B9}" srcOrd="2" destOrd="0" presId="urn:microsoft.com/office/officeart/2018/5/layout/IconLeafLabelList"/>
    <dgm:cxn modelId="{AFB35849-B499-49F0-B26A-D83ECF2D45E4}" type="presParOf" srcId="{EB7D1AE6-DC7C-4ABE-9FE3-9B92411F257D}" destId="{84C56EF9-9681-44D8-945F-4A22C29F6824}"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E7B1C9-A636-4039-9517-598ACA3F3BC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6ECD9B5-02EE-4D70-92AD-6981E99CED57}">
      <dgm:prSet custT="1"/>
      <dgm:spPr/>
      <dgm:t>
        <a:bodyPr/>
        <a:lstStyle/>
        <a:p>
          <a:pPr>
            <a:lnSpc>
              <a:spcPct val="100000"/>
            </a:lnSpc>
          </a:pPr>
          <a:r>
            <a:rPr lang="en-GB" sz="2000" b="0" dirty="0">
              <a:latin typeface="Arial" panose="020B0604020202020204" pitchFamily="34" charset="0"/>
              <a:cs typeface="Arial" panose="020B0604020202020204" pitchFamily="34" charset="0"/>
            </a:rPr>
            <a:t>Report poor cultures, work with your colleagues and RCM representatives, record missed breaks, inform your managers. Ensure you are well healthy and safe to practise.</a:t>
          </a:r>
          <a:endParaRPr lang="en-US" sz="2000" b="0" dirty="0">
            <a:latin typeface="Arial" panose="020B0604020202020204" pitchFamily="34" charset="0"/>
            <a:cs typeface="Arial" panose="020B0604020202020204" pitchFamily="34" charset="0"/>
          </a:endParaRPr>
        </a:p>
      </dgm:t>
    </dgm:pt>
    <dgm:pt modelId="{1DA1094E-25BC-40FF-8110-81F48B2FE07D}" type="parTrans" cxnId="{3F83C65A-29DE-4E69-BC16-B695DC81308A}">
      <dgm:prSet/>
      <dgm:spPr/>
      <dgm:t>
        <a:bodyPr/>
        <a:lstStyle/>
        <a:p>
          <a:endParaRPr lang="en-US" b="0">
            <a:latin typeface="Arial" panose="020B0604020202020204" pitchFamily="34" charset="0"/>
            <a:cs typeface="Arial" panose="020B0604020202020204" pitchFamily="34" charset="0"/>
          </a:endParaRPr>
        </a:p>
      </dgm:t>
    </dgm:pt>
    <dgm:pt modelId="{2E52AA32-4BB6-47FA-A60E-C3ED79A7A8E4}" type="sibTrans" cxnId="{3F83C65A-29DE-4E69-BC16-B695DC81308A}">
      <dgm:prSet/>
      <dgm:spPr/>
      <dgm:t>
        <a:bodyPr/>
        <a:lstStyle/>
        <a:p>
          <a:endParaRPr lang="en-US" b="0">
            <a:latin typeface="Arial" panose="020B0604020202020204" pitchFamily="34" charset="0"/>
            <a:cs typeface="Arial" panose="020B0604020202020204" pitchFamily="34" charset="0"/>
          </a:endParaRPr>
        </a:p>
      </dgm:t>
    </dgm:pt>
    <dgm:pt modelId="{19968D8D-B21E-42E4-9B82-10348F806715}">
      <dgm:prSet custT="1"/>
      <dgm:spPr/>
      <dgm:t>
        <a:bodyPr/>
        <a:lstStyle/>
        <a:p>
          <a:pPr>
            <a:lnSpc>
              <a:spcPct val="100000"/>
            </a:lnSpc>
          </a:pPr>
          <a:r>
            <a:rPr lang="en-GB" sz="2000" b="0" dirty="0">
              <a:latin typeface="Arial" panose="020B0604020202020204" pitchFamily="34" charset="0"/>
              <a:cs typeface="Arial" panose="020B0604020202020204" pitchFamily="34" charset="0"/>
            </a:rPr>
            <a:t>A healthy environment and hydration is key to your health wellbeing.</a:t>
          </a:r>
        </a:p>
        <a:p>
          <a:pPr>
            <a:lnSpc>
              <a:spcPct val="100000"/>
            </a:lnSpc>
          </a:pPr>
          <a:r>
            <a:rPr lang="en-GB" sz="2000" b="0" dirty="0">
              <a:latin typeface="Arial" panose="020B0604020202020204" pitchFamily="34" charset="0"/>
              <a:cs typeface="Arial" panose="020B0604020202020204" pitchFamily="34" charset="0"/>
            </a:rPr>
            <a:t>Keep fit be fit to care.</a:t>
          </a:r>
          <a:endParaRPr lang="en-US" sz="2000" b="0" dirty="0">
            <a:latin typeface="Arial" panose="020B0604020202020204" pitchFamily="34" charset="0"/>
            <a:cs typeface="Arial" panose="020B0604020202020204" pitchFamily="34" charset="0"/>
          </a:endParaRPr>
        </a:p>
      </dgm:t>
    </dgm:pt>
    <dgm:pt modelId="{A48B9B14-9685-4581-8804-DA8FB9B545D2}" type="parTrans" cxnId="{C60F8A26-D9BF-4669-8DA5-A96024C3D043}">
      <dgm:prSet/>
      <dgm:spPr/>
      <dgm:t>
        <a:bodyPr/>
        <a:lstStyle/>
        <a:p>
          <a:endParaRPr lang="en-US" b="0">
            <a:latin typeface="Arial" panose="020B0604020202020204" pitchFamily="34" charset="0"/>
            <a:cs typeface="Arial" panose="020B0604020202020204" pitchFamily="34" charset="0"/>
          </a:endParaRPr>
        </a:p>
      </dgm:t>
    </dgm:pt>
    <dgm:pt modelId="{6533CB75-EE48-4FAF-B992-4471AEA7D2EE}" type="sibTrans" cxnId="{C60F8A26-D9BF-4669-8DA5-A96024C3D043}">
      <dgm:prSet/>
      <dgm:spPr/>
      <dgm:t>
        <a:bodyPr/>
        <a:lstStyle/>
        <a:p>
          <a:endParaRPr lang="en-US" b="0">
            <a:latin typeface="Arial" panose="020B0604020202020204" pitchFamily="34" charset="0"/>
            <a:cs typeface="Arial" panose="020B0604020202020204" pitchFamily="34" charset="0"/>
          </a:endParaRPr>
        </a:p>
      </dgm:t>
    </dgm:pt>
    <dgm:pt modelId="{D4AEC621-4179-4E26-8525-6E2C549F3165}" type="pres">
      <dgm:prSet presAssocID="{7BE7B1C9-A636-4039-9517-598ACA3F3BC3}" presName="root" presStyleCnt="0">
        <dgm:presLayoutVars>
          <dgm:dir/>
          <dgm:resizeHandles val="exact"/>
        </dgm:presLayoutVars>
      </dgm:prSet>
      <dgm:spPr/>
    </dgm:pt>
    <dgm:pt modelId="{08855751-1FC1-4C23-8446-55B118A4FACE}" type="pres">
      <dgm:prSet presAssocID="{96ECD9B5-02EE-4D70-92AD-6981E99CED57}" presName="compNode" presStyleCnt="0"/>
      <dgm:spPr/>
    </dgm:pt>
    <dgm:pt modelId="{D7A42BE3-445A-4ADE-BB34-73BD1E1C2B34}" type="pres">
      <dgm:prSet presAssocID="{96ECD9B5-02EE-4D70-92AD-6981E99CED57}" presName="bgRect" presStyleLbl="bgShp" presStyleIdx="0" presStyleCnt="2" custLinFactNeighborX="-968" custLinFactNeighborY="-2838"/>
      <dgm:spPr/>
    </dgm:pt>
    <dgm:pt modelId="{377142DD-2CEB-455A-B555-8DE7DA334A56}" type="pres">
      <dgm:prSet presAssocID="{96ECD9B5-02EE-4D70-92AD-6981E99CED5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236D9873-D29C-4440-A60A-6F415C1E5385}" type="pres">
      <dgm:prSet presAssocID="{96ECD9B5-02EE-4D70-92AD-6981E99CED57}" presName="spaceRect" presStyleCnt="0"/>
      <dgm:spPr/>
    </dgm:pt>
    <dgm:pt modelId="{F736969B-F284-4C62-8A81-D5DBE07D2FE8}" type="pres">
      <dgm:prSet presAssocID="{96ECD9B5-02EE-4D70-92AD-6981E99CED57}" presName="parTx" presStyleLbl="revTx" presStyleIdx="0" presStyleCnt="2" custScaleX="100455" custLinFactNeighborX="-8908" custLinFactNeighborY="897">
        <dgm:presLayoutVars>
          <dgm:chMax val="0"/>
          <dgm:chPref val="0"/>
        </dgm:presLayoutVars>
      </dgm:prSet>
      <dgm:spPr/>
    </dgm:pt>
    <dgm:pt modelId="{707A585F-652E-4016-8B62-D50CB3056777}" type="pres">
      <dgm:prSet presAssocID="{2E52AA32-4BB6-47FA-A60E-C3ED79A7A8E4}" presName="sibTrans" presStyleCnt="0"/>
      <dgm:spPr/>
    </dgm:pt>
    <dgm:pt modelId="{EF847247-254B-4F2B-9AD5-B99DE14E227B}" type="pres">
      <dgm:prSet presAssocID="{19968D8D-B21E-42E4-9B82-10348F806715}" presName="compNode" presStyleCnt="0"/>
      <dgm:spPr/>
    </dgm:pt>
    <dgm:pt modelId="{A348549A-B29C-4577-AD95-1F49DF218586}" type="pres">
      <dgm:prSet presAssocID="{19968D8D-B21E-42E4-9B82-10348F806715}" presName="bgRect" presStyleLbl="bgShp" presStyleIdx="1" presStyleCnt="2"/>
      <dgm:spPr/>
    </dgm:pt>
    <dgm:pt modelId="{ABCEF72D-B8A2-42E5-9BA0-BA51EC9D7FD8}" type="pres">
      <dgm:prSet presAssocID="{19968D8D-B21E-42E4-9B82-10348F80671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pple"/>
        </a:ext>
      </dgm:extLst>
    </dgm:pt>
    <dgm:pt modelId="{CD3D8A87-4121-4037-916D-4FE73D6913C5}" type="pres">
      <dgm:prSet presAssocID="{19968D8D-B21E-42E4-9B82-10348F806715}" presName="spaceRect" presStyleCnt="0"/>
      <dgm:spPr/>
    </dgm:pt>
    <dgm:pt modelId="{0BE0AF0A-6BDC-4162-8D90-AE1F740CE975}" type="pres">
      <dgm:prSet presAssocID="{19968D8D-B21E-42E4-9B82-10348F806715}" presName="parTx" presStyleLbl="revTx" presStyleIdx="1" presStyleCnt="2" custScaleX="100233" custLinFactNeighborX="-6083" custLinFactNeighborY="-449">
        <dgm:presLayoutVars>
          <dgm:chMax val="0"/>
          <dgm:chPref val="0"/>
        </dgm:presLayoutVars>
      </dgm:prSet>
      <dgm:spPr/>
    </dgm:pt>
  </dgm:ptLst>
  <dgm:cxnLst>
    <dgm:cxn modelId="{DB74791F-671D-4D27-B196-108AEFA46269}" type="presOf" srcId="{7BE7B1C9-A636-4039-9517-598ACA3F3BC3}" destId="{D4AEC621-4179-4E26-8525-6E2C549F3165}" srcOrd="0" destOrd="0" presId="urn:microsoft.com/office/officeart/2018/2/layout/IconVerticalSolidList"/>
    <dgm:cxn modelId="{C60F8A26-D9BF-4669-8DA5-A96024C3D043}" srcId="{7BE7B1C9-A636-4039-9517-598ACA3F3BC3}" destId="{19968D8D-B21E-42E4-9B82-10348F806715}" srcOrd="1" destOrd="0" parTransId="{A48B9B14-9685-4581-8804-DA8FB9B545D2}" sibTransId="{6533CB75-EE48-4FAF-B992-4471AEA7D2EE}"/>
    <dgm:cxn modelId="{80485B2A-313E-493B-B3FD-626A4A60E9C6}" type="presOf" srcId="{96ECD9B5-02EE-4D70-92AD-6981E99CED57}" destId="{F736969B-F284-4C62-8A81-D5DBE07D2FE8}" srcOrd="0" destOrd="0" presId="urn:microsoft.com/office/officeart/2018/2/layout/IconVerticalSolidList"/>
    <dgm:cxn modelId="{3F83C65A-29DE-4E69-BC16-B695DC81308A}" srcId="{7BE7B1C9-A636-4039-9517-598ACA3F3BC3}" destId="{96ECD9B5-02EE-4D70-92AD-6981E99CED57}" srcOrd="0" destOrd="0" parTransId="{1DA1094E-25BC-40FF-8110-81F48B2FE07D}" sibTransId="{2E52AA32-4BB6-47FA-A60E-C3ED79A7A8E4}"/>
    <dgm:cxn modelId="{7A0705CE-07D1-4343-9110-E691A79FCC64}" type="presOf" srcId="{19968D8D-B21E-42E4-9B82-10348F806715}" destId="{0BE0AF0A-6BDC-4162-8D90-AE1F740CE975}" srcOrd="0" destOrd="0" presId="urn:microsoft.com/office/officeart/2018/2/layout/IconVerticalSolidList"/>
    <dgm:cxn modelId="{49F9E114-A6C4-4B71-B35A-3D8010B2BBD0}" type="presParOf" srcId="{D4AEC621-4179-4E26-8525-6E2C549F3165}" destId="{08855751-1FC1-4C23-8446-55B118A4FACE}" srcOrd="0" destOrd="0" presId="urn:microsoft.com/office/officeart/2018/2/layout/IconVerticalSolidList"/>
    <dgm:cxn modelId="{01948F52-9275-4A93-AAA8-43A9837888D7}" type="presParOf" srcId="{08855751-1FC1-4C23-8446-55B118A4FACE}" destId="{D7A42BE3-445A-4ADE-BB34-73BD1E1C2B34}" srcOrd="0" destOrd="0" presId="urn:microsoft.com/office/officeart/2018/2/layout/IconVerticalSolidList"/>
    <dgm:cxn modelId="{2CE41AB2-5207-40E0-BBB3-20C1901EF019}" type="presParOf" srcId="{08855751-1FC1-4C23-8446-55B118A4FACE}" destId="{377142DD-2CEB-455A-B555-8DE7DA334A56}" srcOrd="1" destOrd="0" presId="urn:microsoft.com/office/officeart/2018/2/layout/IconVerticalSolidList"/>
    <dgm:cxn modelId="{1AA48ABB-2417-4FD1-8E66-28DB76B39270}" type="presParOf" srcId="{08855751-1FC1-4C23-8446-55B118A4FACE}" destId="{236D9873-D29C-4440-A60A-6F415C1E5385}" srcOrd="2" destOrd="0" presId="urn:microsoft.com/office/officeart/2018/2/layout/IconVerticalSolidList"/>
    <dgm:cxn modelId="{FD67B70A-87CE-4CC7-8BF7-1DB89C1C8BF3}" type="presParOf" srcId="{08855751-1FC1-4C23-8446-55B118A4FACE}" destId="{F736969B-F284-4C62-8A81-D5DBE07D2FE8}" srcOrd="3" destOrd="0" presId="urn:microsoft.com/office/officeart/2018/2/layout/IconVerticalSolidList"/>
    <dgm:cxn modelId="{ED5942D8-1279-4583-A80B-BA56EF0AB405}" type="presParOf" srcId="{D4AEC621-4179-4E26-8525-6E2C549F3165}" destId="{707A585F-652E-4016-8B62-D50CB3056777}" srcOrd="1" destOrd="0" presId="urn:microsoft.com/office/officeart/2018/2/layout/IconVerticalSolidList"/>
    <dgm:cxn modelId="{42114B32-AB4E-472F-86C8-E07AC3585153}" type="presParOf" srcId="{D4AEC621-4179-4E26-8525-6E2C549F3165}" destId="{EF847247-254B-4F2B-9AD5-B99DE14E227B}" srcOrd="2" destOrd="0" presId="urn:microsoft.com/office/officeart/2018/2/layout/IconVerticalSolidList"/>
    <dgm:cxn modelId="{7647A29D-1608-40D1-B77F-22FFA436C6B6}" type="presParOf" srcId="{EF847247-254B-4F2B-9AD5-B99DE14E227B}" destId="{A348549A-B29C-4577-AD95-1F49DF218586}" srcOrd="0" destOrd="0" presId="urn:microsoft.com/office/officeart/2018/2/layout/IconVerticalSolidList"/>
    <dgm:cxn modelId="{F2E1C806-5253-4EC6-BBB8-3AC0C64C1A41}" type="presParOf" srcId="{EF847247-254B-4F2B-9AD5-B99DE14E227B}" destId="{ABCEF72D-B8A2-42E5-9BA0-BA51EC9D7FD8}" srcOrd="1" destOrd="0" presId="urn:microsoft.com/office/officeart/2018/2/layout/IconVerticalSolidList"/>
    <dgm:cxn modelId="{4C8CC8D1-7942-47D6-A5E9-1A6926ECA432}" type="presParOf" srcId="{EF847247-254B-4F2B-9AD5-B99DE14E227B}" destId="{CD3D8A87-4121-4037-916D-4FE73D6913C5}" srcOrd="2" destOrd="0" presId="urn:microsoft.com/office/officeart/2018/2/layout/IconVerticalSolidList"/>
    <dgm:cxn modelId="{E9238527-24CC-4442-9B96-DE2183886A26}" type="presParOf" srcId="{EF847247-254B-4F2B-9AD5-B99DE14E227B}" destId="{0BE0AF0A-6BDC-4162-8D90-AE1F740CE975}"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2B79C-A16A-4FC0-96B5-F5087A4B7372}">
      <dsp:nvSpPr>
        <dsp:cNvPr id="0" name=""/>
        <dsp:cNvSpPr/>
      </dsp:nvSpPr>
      <dsp:spPr>
        <a:xfrm>
          <a:off x="583480" y="680606"/>
          <a:ext cx="1647000" cy="164700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0BB0E-B7B9-4103-8E86-6871E18713B0}">
      <dsp:nvSpPr>
        <dsp:cNvPr id="0" name=""/>
        <dsp:cNvSpPr/>
      </dsp:nvSpPr>
      <dsp:spPr>
        <a:xfrm>
          <a:off x="934480" y="1031606"/>
          <a:ext cx="945000" cy="945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3A9A8-3031-4DB6-8CE5-349DD090E1DB}">
      <dsp:nvSpPr>
        <dsp:cNvPr id="0" name=""/>
        <dsp:cNvSpPr/>
      </dsp:nvSpPr>
      <dsp:spPr>
        <a:xfrm>
          <a:off x="56980" y="2840606"/>
          <a:ext cx="270000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b="0" kern="1200" cap="none" dirty="0">
              <a:latin typeface="Arial" panose="020B0604020202020204" pitchFamily="34" charset="0"/>
              <a:cs typeface="Arial" panose="020B0604020202020204" pitchFamily="34" charset="0"/>
            </a:rPr>
            <a:t>It is important for our health, minds and wellbeing to be hydrated </a:t>
          </a:r>
          <a:endParaRPr lang="en-US" sz="2400" b="0" kern="1200" cap="none" dirty="0">
            <a:latin typeface="Arial" panose="020B0604020202020204" pitchFamily="34" charset="0"/>
            <a:cs typeface="Arial" panose="020B0604020202020204" pitchFamily="34" charset="0"/>
          </a:endParaRPr>
        </a:p>
      </dsp:txBody>
      <dsp:txXfrm>
        <a:off x="56980" y="2840606"/>
        <a:ext cx="2700000" cy="1417500"/>
      </dsp:txXfrm>
    </dsp:sp>
    <dsp:sp modelId="{01F82F4E-8AC6-428A-BAAE-A49B8B0A6BD7}">
      <dsp:nvSpPr>
        <dsp:cNvPr id="0" name=""/>
        <dsp:cNvSpPr/>
      </dsp:nvSpPr>
      <dsp:spPr>
        <a:xfrm>
          <a:off x="3755980" y="680606"/>
          <a:ext cx="1647000" cy="164700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41F980-04C3-4084-8256-60FA502249C5}">
      <dsp:nvSpPr>
        <dsp:cNvPr id="0" name=""/>
        <dsp:cNvSpPr/>
      </dsp:nvSpPr>
      <dsp:spPr>
        <a:xfrm>
          <a:off x="4106980" y="1031606"/>
          <a:ext cx="945000" cy="945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2E99E1-4093-44EE-B0A6-9C9C8633F088}">
      <dsp:nvSpPr>
        <dsp:cNvPr id="0" name=""/>
        <dsp:cNvSpPr/>
      </dsp:nvSpPr>
      <dsp:spPr>
        <a:xfrm>
          <a:off x="3229480" y="2840606"/>
          <a:ext cx="270000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b="0" kern="1200" cap="none" dirty="0">
              <a:latin typeface="Arial" panose="020B0604020202020204" pitchFamily="34" charset="0"/>
              <a:cs typeface="Arial" panose="020B0604020202020204" pitchFamily="34" charset="0"/>
            </a:rPr>
            <a:t>What do you think when you hear this?</a:t>
          </a:r>
          <a:endParaRPr lang="en-US" sz="2400" b="0" kern="1200" cap="none" dirty="0">
            <a:latin typeface="Arial" panose="020B0604020202020204" pitchFamily="34" charset="0"/>
            <a:cs typeface="Arial" panose="020B0604020202020204" pitchFamily="34" charset="0"/>
          </a:endParaRPr>
        </a:p>
      </dsp:txBody>
      <dsp:txXfrm>
        <a:off x="3229480" y="2840606"/>
        <a:ext cx="2700000" cy="141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E9735-AF13-4BF6-B3B8-4CE024711BCF}">
      <dsp:nvSpPr>
        <dsp:cNvPr id="0" name=""/>
        <dsp:cNvSpPr/>
      </dsp:nvSpPr>
      <dsp:spPr>
        <a:xfrm>
          <a:off x="484635" y="459194"/>
          <a:ext cx="1441125" cy="1441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61F2A-4443-4FD9-B84B-D0A105046083}">
      <dsp:nvSpPr>
        <dsp:cNvPr id="0" name=""/>
        <dsp:cNvSpPr/>
      </dsp:nvSpPr>
      <dsp:spPr>
        <a:xfrm>
          <a:off x="791761" y="766319"/>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174FB1-F94E-4CB7-94FA-D92A15116389}">
      <dsp:nvSpPr>
        <dsp:cNvPr id="0" name=""/>
        <dsp:cNvSpPr/>
      </dsp:nvSpPr>
      <dsp:spPr>
        <a:xfrm>
          <a:off x="23948" y="2349194"/>
          <a:ext cx="23625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0" kern="1200" cap="none" dirty="0">
              <a:latin typeface="Arial" panose="020B0604020202020204" pitchFamily="34" charset="0"/>
              <a:cs typeface="Arial" panose="020B0604020202020204" pitchFamily="34" charset="0"/>
            </a:rPr>
            <a:t>Work with RCM workplace reps  #caring for You </a:t>
          </a:r>
          <a:endParaRPr lang="en-US" sz="1800" b="0" kern="1200" cap="none" dirty="0">
            <a:latin typeface="Arial" panose="020B0604020202020204" pitchFamily="34" charset="0"/>
            <a:cs typeface="Arial" panose="020B0604020202020204" pitchFamily="34" charset="0"/>
          </a:endParaRPr>
        </a:p>
      </dsp:txBody>
      <dsp:txXfrm>
        <a:off x="23948" y="2349194"/>
        <a:ext cx="2362500" cy="1192500"/>
      </dsp:txXfrm>
    </dsp:sp>
    <dsp:sp modelId="{9850BCDE-8D16-44DD-AB0E-82DADD91AC37}">
      <dsp:nvSpPr>
        <dsp:cNvPr id="0" name=""/>
        <dsp:cNvSpPr/>
      </dsp:nvSpPr>
      <dsp:spPr>
        <a:xfrm>
          <a:off x="3260573" y="459194"/>
          <a:ext cx="1441125" cy="1441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E61F92-57D1-4897-A05A-726B4892E472}">
      <dsp:nvSpPr>
        <dsp:cNvPr id="0" name=""/>
        <dsp:cNvSpPr/>
      </dsp:nvSpPr>
      <dsp:spPr>
        <a:xfrm>
          <a:off x="3567698" y="766319"/>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882CBC-6253-4798-9278-A1E3524D6A24}">
      <dsp:nvSpPr>
        <dsp:cNvPr id="0" name=""/>
        <dsp:cNvSpPr/>
      </dsp:nvSpPr>
      <dsp:spPr>
        <a:xfrm>
          <a:off x="2799886" y="2349194"/>
          <a:ext cx="23625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0" kern="1200" cap="none" dirty="0">
              <a:latin typeface="Arial" panose="020B0604020202020204" pitchFamily="34" charset="0"/>
              <a:cs typeface="Arial" panose="020B0604020202020204" pitchFamily="34" charset="0"/>
            </a:rPr>
            <a:t>Information for members, branches   Health and Safety reps available on RCM website</a:t>
          </a:r>
          <a:endParaRPr lang="en-US" sz="1800" b="0" kern="1200" cap="none" dirty="0">
            <a:latin typeface="Arial" panose="020B0604020202020204" pitchFamily="34" charset="0"/>
            <a:cs typeface="Arial" panose="020B0604020202020204" pitchFamily="34" charset="0"/>
          </a:endParaRPr>
        </a:p>
      </dsp:txBody>
      <dsp:txXfrm>
        <a:off x="2799886" y="2349194"/>
        <a:ext cx="2362500" cy="1192500"/>
      </dsp:txXfrm>
    </dsp:sp>
    <dsp:sp modelId="{38A6A0D2-4CC8-4572-8927-2B3E9E01CFA2}">
      <dsp:nvSpPr>
        <dsp:cNvPr id="0" name=""/>
        <dsp:cNvSpPr/>
      </dsp:nvSpPr>
      <dsp:spPr>
        <a:xfrm>
          <a:off x="6036511" y="459194"/>
          <a:ext cx="1441125" cy="1441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BB3E6-F09B-476A-80DC-085B19582C8F}">
      <dsp:nvSpPr>
        <dsp:cNvPr id="0" name=""/>
        <dsp:cNvSpPr/>
      </dsp:nvSpPr>
      <dsp:spPr>
        <a:xfrm>
          <a:off x="6343636" y="766319"/>
          <a:ext cx="826875" cy="826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C56EF9-9681-44D8-945F-4A22C29F6824}">
      <dsp:nvSpPr>
        <dsp:cNvPr id="0" name=""/>
        <dsp:cNvSpPr/>
      </dsp:nvSpPr>
      <dsp:spPr>
        <a:xfrm>
          <a:off x="5575823" y="2349194"/>
          <a:ext cx="23625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b="0" kern="1200" cap="none" dirty="0">
              <a:latin typeface="Arial" panose="020B0604020202020204" pitchFamily="34" charset="0"/>
              <a:cs typeface="Arial" panose="020B0604020202020204" pitchFamily="34" charset="0"/>
            </a:rPr>
            <a:t>Break down the barriers, set the culture and be a role model </a:t>
          </a:r>
        </a:p>
      </dsp:txBody>
      <dsp:txXfrm>
        <a:off x="5575823" y="2349194"/>
        <a:ext cx="2362500" cy="119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42BE3-445A-4ADE-BB34-73BD1E1C2B34}">
      <dsp:nvSpPr>
        <dsp:cNvPr id="0" name=""/>
        <dsp:cNvSpPr/>
      </dsp:nvSpPr>
      <dsp:spPr>
        <a:xfrm>
          <a:off x="-4648" y="517056"/>
          <a:ext cx="7283363" cy="14851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7142DD-2CEB-455A-B555-8DE7DA334A56}">
      <dsp:nvSpPr>
        <dsp:cNvPr id="0" name=""/>
        <dsp:cNvSpPr/>
      </dsp:nvSpPr>
      <dsp:spPr>
        <a:xfrm>
          <a:off x="444598" y="893354"/>
          <a:ext cx="818410" cy="816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6969B-F284-4C62-8A81-D5DBE07D2FE8}">
      <dsp:nvSpPr>
        <dsp:cNvPr id="0" name=""/>
        <dsp:cNvSpPr/>
      </dsp:nvSpPr>
      <dsp:spPr>
        <a:xfrm>
          <a:off x="1204038" y="572538"/>
          <a:ext cx="5588412" cy="1486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28" tIns="157328" rIns="157328" bIns="157328" numCol="1" spcCol="1270" anchor="ctr" anchorCtr="0">
          <a:noAutofit/>
        </a:bodyPr>
        <a:lstStyle/>
        <a:p>
          <a:pPr marL="0" lvl="0" indent="0" algn="l" defTabSz="889000">
            <a:lnSpc>
              <a:spcPct val="100000"/>
            </a:lnSpc>
            <a:spcBef>
              <a:spcPct val="0"/>
            </a:spcBef>
            <a:spcAft>
              <a:spcPct val="35000"/>
            </a:spcAft>
            <a:buNone/>
          </a:pPr>
          <a:r>
            <a:rPr lang="en-GB" sz="2000" b="0" kern="1200" dirty="0">
              <a:latin typeface="Arial" panose="020B0604020202020204" pitchFamily="34" charset="0"/>
              <a:cs typeface="Arial" panose="020B0604020202020204" pitchFamily="34" charset="0"/>
            </a:rPr>
            <a:t>Report poor cultures, work with your colleagues and RCM representatives, record missed breaks, inform your managers. Ensure you are well healthy and safe to practise.</a:t>
          </a:r>
          <a:endParaRPr lang="en-US" sz="2000" b="0" kern="1200" dirty="0">
            <a:latin typeface="Arial" panose="020B0604020202020204" pitchFamily="34" charset="0"/>
            <a:cs typeface="Arial" panose="020B0604020202020204" pitchFamily="34" charset="0"/>
          </a:endParaRPr>
        </a:p>
      </dsp:txBody>
      <dsp:txXfrm>
        <a:off x="1204038" y="572538"/>
        <a:ext cx="5588412" cy="1486565"/>
      </dsp:txXfrm>
    </dsp:sp>
    <dsp:sp modelId="{A348549A-B29C-4577-AD95-1F49DF218586}">
      <dsp:nvSpPr>
        <dsp:cNvPr id="0" name=""/>
        <dsp:cNvSpPr/>
      </dsp:nvSpPr>
      <dsp:spPr>
        <a:xfrm>
          <a:off x="-4648" y="2376117"/>
          <a:ext cx="7283363" cy="14851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CEF72D-B8A2-42E5-9BA0-BA51EC9D7FD8}">
      <dsp:nvSpPr>
        <dsp:cNvPr id="0" name=""/>
        <dsp:cNvSpPr/>
      </dsp:nvSpPr>
      <dsp:spPr>
        <a:xfrm>
          <a:off x="444598" y="2710268"/>
          <a:ext cx="818410" cy="816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0AF0A-6BDC-4162-8D90-AE1F740CE975}">
      <dsp:nvSpPr>
        <dsp:cNvPr id="0" name=""/>
        <dsp:cNvSpPr/>
      </dsp:nvSpPr>
      <dsp:spPr>
        <a:xfrm>
          <a:off x="1367371" y="2369442"/>
          <a:ext cx="5576062" cy="1486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28" tIns="157328" rIns="157328" bIns="157328" numCol="1" spcCol="1270" anchor="ctr" anchorCtr="0">
          <a:noAutofit/>
        </a:bodyPr>
        <a:lstStyle/>
        <a:p>
          <a:pPr marL="0" lvl="0" indent="0" algn="l" defTabSz="889000">
            <a:lnSpc>
              <a:spcPct val="100000"/>
            </a:lnSpc>
            <a:spcBef>
              <a:spcPct val="0"/>
            </a:spcBef>
            <a:spcAft>
              <a:spcPct val="35000"/>
            </a:spcAft>
            <a:buNone/>
          </a:pPr>
          <a:r>
            <a:rPr lang="en-GB" sz="2000" b="0" kern="1200" dirty="0">
              <a:latin typeface="Arial" panose="020B0604020202020204" pitchFamily="34" charset="0"/>
              <a:cs typeface="Arial" panose="020B0604020202020204" pitchFamily="34" charset="0"/>
            </a:rPr>
            <a:t>A healthy environment and hydration is key to your health wellbeing.</a:t>
          </a:r>
        </a:p>
        <a:p>
          <a:pPr marL="0" lvl="0" indent="0" algn="l" defTabSz="889000">
            <a:lnSpc>
              <a:spcPct val="100000"/>
            </a:lnSpc>
            <a:spcBef>
              <a:spcPct val="0"/>
            </a:spcBef>
            <a:spcAft>
              <a:spcPct val="35000"/>
            </a:spcAft>
            <a:buNone/>
          </a:pPr>
          <a:r>
            <a:rPr lang="en-GB" sz="2000" b="0" kern="1200" dirty="0">
              <a:latin typeface="Arial" panose="020B0604020202020204" pitchFamily="34" charset="0"/>
              <a:cs typeface="Arial" panose="020B0604020202020204" pitchFamily="34" charset="0"/>
            </a:rPr>
            <a:t>Keep fit be fit to care.</a:t>
          </a:r>
          <a:endParaRPr lang="en-US" sz="2000" b="0" kern="1200" dirty="0">
            <a:latin typeface="Arial" panose="020B0604020202020204" pitchFamily="34" charset="0"/>
            <a:cs typeface="Arial" panose="020B0604020202020204" pitchFamily="34" charset="0"/>
          </a:endParaRPr>
        </a:p>
      </dsp:txBody>
      <dsp:txXfrm>
        <a:off x="1367371" y="2369442"/>
        <a:ext cx="5576062" cy="148656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4E02C-E1FD-44FF-8C10-3446DC08D0B4}" type="datetimeFigureOut">
              <a:rPr lang="en-GB" smtClean="0"/>
              <a:t>12/09/2023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891A1-CF6E-4E84-B1C4-CC02314CF950}" type="slidenum">
              <a:rPr lang="en-GB" smtClean="0"/>
              <a:t>‹#›</a:t>
            </a:fld>
            <a:endParaRPr lang="en-GB"/>
          </a:p>
        </p:txBody>
      </p:sp>
    </p:spTree>
    <p:extLst>
      <p:ext uri="{BB962C8B-B14F-4D97-AF65-F5344CB8AC3E}">
        <p14:creationId xmlns:p14="http://schemas.microsoft.com/office/powerpoint/2010/main" val="3469936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b="0" i="0" u="none" strike="noStrike" dirty="0">
                <a:effectLst/>
                <a:latin typeface="&amp;quot"/>
              </a:rPr>
              <a:t>Everyone will need different amounts of fluid. </a:t>
            </a:r>
          </a:p>
          <a:p>
            <a:pPr>
              <a:lnSpc>
                <a:spcPct val="100000"/>
              </a:lnSpc>
            </a:pPr>
            <a:r>
              <a:rPr lang="en-GB" sz="1200" dirty="0">
                <a:latin typeface="&amp;quot"/>
              </a:rPr>
              <a:t>C</a:t>
            </a:r>
            <a:r>
              <a:rPr lang="en-GB" sz="1200" b="0" i="0" u="none" strike="noStrike" dirty="0">
                <a:effectLst/>
                <a:latin typeface="&amp;quot"/>
              </a:rPr>
              <a:t>hecking your urine (wee) is so important, as this is a way of monitoring your hydration so you can personalise your fluid needs as you need to. </a:t>
            </a:r>
          </a:p>
          <a:p>
            <a:pPr>
              <a:lnSpc>
                <a:spcPct val="100000"/>
              </a:lnSpc>
            </a:pPr>
            <a:r>
              <a:rPr lang="en-GB" sz="1200" b="0" i="0" u="none" strike="noStrike" dirty="0">
                <a:effectLst/>
                <a:latin typeface="&amp;quot"/>
              </a:rPr>
              <a:t>Lots of things affect how much fluid we need, including the weather and temperature, how much exercise you do and how much you naturally sweat. The hotter the temperature, the more exercise you do and the more you sweat, the more you need to drink.</a:t>
            </a:r>
          </a:p>
          <a:p>
            <a:pPr>
              <a:lnSpc>
                <a:spcPct val="100000"/>
              </a:lnSpc>
            </a:pPr>
            <a:r>
              <a:rPr lang="en-GB" sz="1200" b="0" i="0" u="none" strike="noStrike" dirty="0">
                <a:effectLst/>
                <a:latin typeface="&amp;quot"/>
              </a:rPr>
              <a:t>Typically, the average adult needs between 1.5 to two litres of fluid a day. This is the equivalent to around 6-8 mugs of fluid. </a:t>
            </a:r>
          </a:p>
          <a:p>
            <a:endParaRPr lang="en-GB" dirty="0"/>
          </a:p>
        </p:txBody>
      </p:sp>
      <p:sp>
        <p:nvSpPr>
          <p:cNvPr id="4" name="Slide Number Placeholder 3"/>
          <p:cNvSpPr>
            <a:spLocks noGrp="1"/>
          </p:cNvSpPr>
          <p:nvPr>
            <p:ph type="sldNum" sz="quarter" idx="5"/>
          </p:nvPr>
        </p:nvSpPr>
        <p:spPr/>
        <p:txBody>
          <a:bodyPr/>
          <a:lstStyle/>
          <a:p>
            <a:fld id="{90C891A1-CF6E-4E84-B1C4-CC02314CF950}" type="slidenum">
              <a:rPr lang="en-GB" smtClean="0"/>
              <a:t>11</a:t>
            </a:fld>
            <a:endParaRPr lang="en-GB"/>
          </a:p>
        </p:txBody>
      </p:sp>
    </p:spTree>
    <p:extLst>
      <p:ext uri="{BB962C8B-B14F-4D97-AF65-F5344CB8AC3E}">
        <p14:creationId xmlns:p14="http://schemas.microsoft.com/office/powerpoint/2010/main" val="15874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C891A1-CF6E-4E84-B1C4-CC02314CF950}" type="slidenum">
              <a:rPr lang="en-GB" smtClean="0"/>
              <a:t>16</a:t>
            </a:fld>
            <a:endParaRPr lang="en-GB"/>
          </a:p>
        </p:txBody>
      </p:sp>
    </p:spTree>
    <p:extLst>
      <p:ext uri="{BB962C8B-B14F-4D97-AF65-F5344CB8AC3E}">
        <p14:creationId xmlns:p14="http://schemas.microsoft.com/office/powerpoint/2010/main" val="407243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283172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318483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315079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99324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06D76D-26C1-7849-83A7-877757F8A927}"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398570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06D76D-26C1-7849-83A7-877757F8A927}"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7851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06D76D-26C1-7849-83A7-877757F8A927}"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75386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06D76D-26C1-7849-83A7-877757F8A927}"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667182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6D76D-26C1-7849-83A7-877757F8A927}" type="datetimeFigureOut">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24225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6D76D-26C1-7849-83A7-877757F8A927}"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54961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6D76D-26C1-7849-83A7-877757F8A927}"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427321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6D76D-26C1-7849-83A7-877757F8A927}" type="datetimeFigureOut">
              <a:rPr lang="en-US" smtClean="0"/>
              <a:t>9/12/2023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6803D-388B-EB4B-A550-2641E0990F60}" type="slidenum">
              <a:rPr lang="en-US" smtClean="0"/>
              <a:t>‹#›</a:t>
            </a:fld>
            <a:endParaRPr lang="en-US"/>
          </a:p>
        </p:txBody>
      </p:sp>
    </p:spTree>
    <p:extLst>
      <p:ext uri="{BB962C8B-B14F-4D97-AF65-F5344CB8AC3E}">
        <p14:creationId xmlns:p14="http://schemas.microsoft.com/office/powerpoint/2010/main" val="396306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bda.uk.com/resource/fluid-water-drinks.html" TargetMode="External"/><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nhs.uk/conditions/dehydration"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3.jp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image" Target="../media/image3.jp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image" Target="../media/image3.jp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www.hse.gov.uk/pubns/books/l24.htm" TargetMode="Externa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www.hse.gov.uk/pubns/books/l24.htm" TargetMode="Externa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gov.uk/rest-breaks-work" TargetMode="External"/><Relationship Id="rId5" Type="http://schemas.openxmlformats.org/officeDocument/2006/relationships/hyperlink" Target="https://www.legislation.gov.uk/uksi/1998/1833/contents/made" TargetMode="Externa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7CC4-4133-EA45-B050-CEEFAADE70E6}"/>
              </a:ext>
            </a:extLst>
          </p:cNvPr>
          <p:cNvSpPr>
            <a:spLocks noGrp="1"/>
          </p:cNvSpPr>
          <p:nvPr>
            <p:ph type="ctrTitle"/>
          </p:nvPr>
        </p:nvSpPr>
        <p:spPr>
          <a:xfrm>
            <a:off x="593521" y="2773496"/>
            <a:ext cx="7772400" cy="1311007"/>
          </a:xfrm>
        </p:spPr>
        <p:txBody>
          <a:bodyPr anchor="t">
            <a:noAutofit/>
          </a:bodyPr>
          <a:lstStyle/>
          <a:p>
            <a:pPr algn="l"/>
            <a:r>
              <a:rPr lang="en-GB" sz="5000" dirty="0">
                <a:solidFill>
                  <a:schemeClr val="bg1"/>
                </a:solidFill>
                <a:latin typeface="Arial" panose="020B0604020202020204" pitchFamily="34" charset="0"/>
                <a:cs typeface="Arial" panose="020B0604020202020204" pitchFamily="34" charset="0"/>
              </a:rPr>
              <a:t>Hydration</a:t>
            </a:r>
            <a:r>
              <a:rPr lang="en-GB" sz="4000" dirty="0">
                <a:solidFill>
                  <a:schemeClr val="bg1"/>
                </a:solidFill>
                <a:latin typeface="Arial" panose="020B0604020202020204" pitchFamily="34" charset="0"/>
                <a:cs typeface="Arial" panose="020B0604020202020204" pitchFamily="34" charset="0"/>
              </a:rPr>
              <a:t> </a:t>
            </a:r>
            <a:br>
              <a:rPr lang="en-GB" sz="4000" dirty="0">
                <a:solidFill>
                  <a:schemeClr val="bg1"/>
                </a:solidFill>
                <a:latin typeface="Arial" panose="020B0604020202020204" pitchFamily="34" charset="0"/>
                <a:cs typeface="Arial" panose="020B0604020202020204" pitchFamily="34" charset="0"/>
              </a:rPr>
            </a:br>
            <a:endParaRPr lang="en-US" sz="4000" dirty="0">
              <a:solidFill>
                <a:schemeClr val="bg1"/>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7C7D4AFC-9951-40A4-A3A8-275053B79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1122" y="6032500"/>
            <a:ext cx="304800" cy="304800"/>
          </a:xfrm>
          <a:prstGeom prst="rect">
            <a:avLst/>
          </a:prstGeom>
        </p:spPr>
      </p:pic>
      <p:sp>
        <p:nvSpPr>
          <p:cNvPr id="4" name="TextBox 3">
            <a:extLst>
              <a:ext uri="{FF2B5EF4-FFF2-40B4-BE49-F238E27FC236}">
                <a16:creationId xmlns:a16="http://schemas.microsoft.com/office/drawing/2014/main" id="{AEA70893-B6F0-9711-4F26-01556F724DB2}"/>
              </a:ext>
            </a:extLst>
          </p:cNvPr>
          <p:cNvSpPr txBox="1"/>
          <p:nvPr/>
        </p:nvSpPr>
        <p:spPr>
          <a:xfrm>
            <a:off x="593521" y="3579113"/>
            <a:ext cx="8385015" cy="830997"/>
          </a:xfrm>
          <a:prstGeom prst="rect">
            <a:avLst/>
          </a:prstGeom>
          <a:noFill/>
        </p:spPr>
        <p:txBody>
          <a:bodyPr wrap="square">
            <a:spAutoFit/>
          </a:bodyPr>
          <a:lstStyle/>
          <a:p>
            <a:r>
              <a:rPr lang="en-GB" sz="2400" dirty="0">
                <a:solidFill>
                  <a:schemeClr val="bg1"/>
                </a:solidFill>
                <a:latin typeface="Arial" panose="020B0604020202020204" pitchFamily="34" charset="0"/>
                <a:cs typeface="Arial" panose="020B0604020202020204" pitchFamily="34" charset="0"/>
              </a:rPr>
              <a:t>understanding your rights and responsibilities in the workplace.</a:t>
            </a:r>
            <a:endParaRPr lang="en-GB" sz="2400" dirty="0"/>
          </a:p>
        </p:txBody>
      </p:sp>
    </p:spTree>
    <p:extLst>
      <p:ext uri="{BB962C8B-B14F-4D97-AF65-F5344CB8AC3E}">
        <p14:creationId xmlns:p14="http://schemas.microsoft.com/office/powerpoint/2010/main" val="274250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827314" y="163790"/>
            <a:ext cx="7886700" cy="985741"/>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Self care</a:t>
            </a:r>
          </a:p>
        </p:txBody>
      </p:sp>
      <p:sp>
        <p:nvSpPr>
          <p:cNvPr id="7" name="TextBox 6">
            <a:extLst>
              <a:ext uri="{FF2B5EF4-FFF2-40B4-BE49-F238E27FC236}">
                <a16:creationId xmlns:a16="http://schemas.microsoft.com/office/drawing/2014/main" id="{7B20B3AE-D778-4C15-A6EF-8E5A9753B5C4}"/>
              </a:ext>
            </a:extLst>
          </p:cNvPr>
          <p:cNvSpPr txBox="1"/>
          <p:nvPr/>
        </p:nvSpPr>
        <p:spPr>
          <a:xfrm>
            <a:off x="888274" y="1561365"/>
            <a:ext cx="7536510" cy="3939540"/>
          </a:xfrm>
          <a:prstGeom prst="rect">
            <a:avLst/>
          </a:prstGeom>
          <a:noFill/>
        </p:spPr>
        <p:txBody>
          <a:bodyPr wrap="square">
            <a:spAutoFit/>
          </a:bodyPr>
          <a:lstStyle/>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Listen to your body.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If you feel thirsty have a drink your body is  telling you that you need fluid.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The </a:t>
            </a:r>
            <a:r>
              <a:rPr lang="en-US" sz="2000" spc="-10" dirty="0" err="1">
                <a:latin typeface="Arial" panose="020B0604020202020204" pitchFamily="34" charset="0"/>
                <a:ea typeface="Times New Roman" panose="02020603050405020304" pitchFamily="18" charset="0"/>
                <a:cs typeface="Arial" panose="020B0604020202020204" pitchFamily="34" charset="0"/>
              </a:rPr>
              <a:t>colour</a:t>
            </a:r>
            <a:r>
              <a:rPr lang="en-US" sz="2000" spc="-10" dirty="0">
                <a:latin typeface="Arial" panose="020B0604020202020204" pitchFamily="34" charset="0"/>
                <a:ea typeface="Times New Roman" panose="02020603050405020304" pitchFamily="18" charset="0"/>
                <a:cs typeface="Arial" panose="020B0604020202020204" pitchFamily="34" charset="0"/>
              </a:rPr>
              <a:t> of your urine is a good way to check how hydrated you are.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Our urine should be pale straw </a:t>
            </a:r>
            <a:r>
              <a:rPr lang="en-US" sz="2000" spc="-10" dirty="0" err="1">
                <a:latin typeface="Arial" panose="020B0604020202020204" pitchFamily="34" charset="0"/>
                <a:ea typeface="Times New Roman" panose="02020603050405020304" pitchFamily="18" charset="0"/>
                <a:cs typeface="Arial" panose="020B0604020202020204" pitchFamily="34" charset="0"/>
              </a:rPr>
              <a:t>colour</a:t>
            </a:r>
            <a:r>
              <a:rPr lang="en-US" sz="2000" spc="-10" dirty="0">
                <a:latin typeface="Arial" panose="020B0604020202020204" pitchFamily="34" charset="0"/>
                <a:ea typeface="Times New Roman" panose="02020603050405020304" pitchFamily="18" charset="0"/>
                <a:cs typeface="Arial" panose="020B0604020202020204" pitchFamily="34" charset="0"/>
              </a:rPr>
              <a:t> or clear.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If our urine is dark yellow or orange, we need to drink more. </a:t>
            </a:r>
          </a:p>
          <a:p>
            <a:pPr marL="342900" indent="-342900">
              <a:lnSpc>
                <a:spcPct val="100000"/>
              </a:lnSpc>
              <a:spcAft>
                <a:spcPts val="1200"/>
              </a:spcAft>
              <a:buFont typeface="Arial" panose="020B0604020202020204" pitchFamily="34" charset="0"/>
              <a:buChar char="•"/>
            </a:pPr>
            <a:r>
              <a:rPr lang="en-US" sz="2000" spc="-10" dirty="0">
                <a:latin typeface="Arial" panose="020B0604020202020204" pitchFamily="34" charset="0"/>
                <a:ea typeface="Times New Roman" panose="02020603050405020304" pitchFamily="18" charset="0"/>
                <a:cs typeface="Arial" panose="020B0604020202020204" pitchFamily="34" charset="0"/>
              </a:rPr>
              <a:t>If our urine is dark orange or brown, we are severely dehydrated and drinking plenty of fluid is essential to restore our dehydration.</a:t>
            </a:r>
          </a:p>
        </p:txBody>
      </p:sp>
      <p:pic>
        <p:nvPicPr>
          <p:cNvPr id="5" name="Audio 3">
            <a:hlinkClick r:id="" action="ppaction://media"/>
            <a:extLst>
              <a:ext uri="{FF2B5EF4-FFF2-40B4-BE49-F238E27FC236}">
                <a16:creationId xmlns:a16="http://schemas.microsoft.com/office/drawing/2014/main" id="{86E1DB61-00AE-4D7A-ABCA-1A33ECF8FB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4096" y="5880100"/>
            <a:ext cx="304800" cy="304800"/>
          </a:xfrm>
          <a:prstGeom prst="rect">
            <a:avLst/>
          </a:prstGeom>
        </p:spPr>
      </p:pic>
    </p:spTree>
    <p:extLst>
      <p:ext uri="{BB962C8B-B14F-4D97-AF65-F5344CB8AC3E}">
        <p14:creationId xmlns:p14="http://schemas.microsoft.com/office/powerpoint/2010/main" val="2608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594911" y="407071"/>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Recommended daily fluid allowance for adults</a:t>
            </a:r>
          </a:p>
        </p:txBody>
      </p:sp>
      <p:sp>
        <p:nvSpPr>
          <p:cNvPr id="7" name="TextBox 6">
            <a:extLst>
              <a:ext uri="{FF2B5EF4-FFF2-40B4-BE49-F238E27FC236}">
                <a16:creationId xmlns:a16="http://schemas.microsoft.com/office/drawing/2014/main" id="{7B20B3AE-D778-4C15-A6EF-8E5A9753B5C4}"/>
              </a:ext>
            </a:extLst>
          </p:cNvPr>
          <p:cNvSpPr txBox="1"/>
          <p:nvPr/>
        </p:nvSpPr>
        <p:spPr>
          <a:xfrm>
            <a:off x="972650" y="2192293"/>
            <a:ext cx="6812813" cy="2708434"/>
          </a:xfrm>
          <a:prstGeom prst="rect">
            <a:avLst/>
          </a:prstGeom>
          <a:noFill/>
        </p:spPr>
        <p:txBody>
          <a:bodyPr wrap="square">
            <a:spAutoFit/>
          </a:bodyPr>
          <a:lstStyle/>
          <a:p>
            <a:pPr>
              <a:lnSpc>
                <a:spcPct val="100000"/>
              </a:lnSpc>
              <a:spcAft>
                <a:spcPts val="1200"/>
              </a:spcAft>
            </a:pPr>
            <a:r>
              <a:rPr lang="en-GB" sz="2000" spc="-10" dirty="0">
                <a:latin typeface="Arial" panose="020B0604020202020204" pitchFamily="34" charset="0"/>
                <a:ea typeface="Calibri" panose="020F0502020204030204" pitchFamily="34" charset="0"/>
                <a:cs typeface="Arial" panose="020B0604020202020204" pitchFamily="34" charset="0"/>
              </a:rPr>
              <a:t>Adults:</a:t>
            </a:r>
          </a:p>
          <a:p>
            <a:pPr marL="342900" indent="-342900">
              <a:lnSpc>
                <a:spcPct val="100000"/>
              </a:lnSpc>
              <a:spcAft>
                <a:spcPts val="1200"/>
              </a:spcAft>
              <a:buFont typeface="Arial" panose="020B0604020202020204" pitchFamily="34" charset="0"/>
              <a:buChar char="•"/>
            </a:pPr>
            <a:r>
              <a:rPr lang="en-GB" sz="2000" spc="-10" dirty="0">
                <a:latin typeface="Arial" panose="020B0604020202020204" pitchFamily="34" charset="0"/>
                <a:ea typeface="Calibri" panose="020F0502020204030204" pitchFamily="34" charset="0"/>
                <a:cs typeface="Arial" panose="020B0604020202020204" pitchFamily="34" charset="0"/>
              </a:rPr>
              <a:t>Men 2000mls per day   </a:t>
            </a:r>
          </a:p>
          <a:p>
            <a:pPr marL="342900" indent="-342900">
              <a:lnSpc>
                <a:spcPct val="100000"/>
              </a:lnSpc>
              <a:spcAft>
                <a:spcPts val="1200"/>
              </a:spcAft>
              <a:buFont typeface="Arial" panose="020B0604020202020204" pitchFamily="34" charset="0"/>
              <a:buChar char="•"/>
            </a:pPr>
            <a:r>
              <a:rPr lang="en-GB" sz="2000" spc="-10" dirty="0">
                <a:latin typeface="Arial" panose="020B0604020202020204" pitchFamily="34" charset="0"/>
                <a:ea typeface="Calibri" panose="020F0502020204030204" pitchFamily="34" charset="0"/>
                <a:cs typeface="Arial" panose="020B0604020202020204" pitchFamily="34" charset="0"/>
              </a:rPr>
              <a:t>Women 1600mls per day</a:t>
            </a:r>
          </a:p>
          <a:p>
            <a:pPr marL="342900" indent="-342900">
              <a:lnSpc>
                <a:spcPct val="100000"/>
              </a:lnSpc>
              <a:spcAft>
                <a:spcPts val="1200"/>
              </a:spcAft>
              <a:buFont typeface="Arial" panose="020B0604020202020204" pitchFamily="34" charset="0"/>
              <a:buChar char="•"/>
            </a:pPr>
            <a:r>
              <a:rPr lang="en-GB" sz="2000" spc="-10" dirty="0">
                <a:latin typeface="Arial" panose="020B0604020202020204" pitchFamily="34" charset="0"/>
                <a:ea typeface="Calibri" panose="020F0502020204030204" pitchFamily="34" charset="0"/>
                <a:cs typeface="Arial" panose="020B0604020202020204" pitchFamily="34" charset="0"/>
              </a:rPr>
              <a:t>Pregnant women – as adults + 300mls per day</a:t>
            </a:r>
          </a:p>
          <a:p>
            <a:pPr marL="342900" indent="-342900">
              <a:lnSpc>
                <a:spcPct val="100000"/>
              </a:lnSpc>
              <a:spcAft>
                <a:spcPts val="1200"/>
              </a:spcAft>
              <a:buFont typeface="Arial" panose="020B0604020202020204" pitchFamily="34" charset="0"/>
              <a:buChar char="•"/>
            </a:pPr>
            <a:r>
              <a:rPr lang="en-GB" sz="2000" spc="-10" dirty="0">
                <a:latin typeface="Arial" panose="020B0604020202020204" pitchFamily="34" charset="0"/>
                <a:ea typeface="Calibri" panose="020F0502020204030204" pitchFamily="34" charset="0"/>
                <a:cs typeface="Arial" panose="020B0604020202020204" pitchFamily="34" charset="0"/>
              </a:rPr>
              <a:t>Lactating women – as adults + 600-700mls a day</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0000"/>
              </a:lnSpc>
            </a:pPr>
            <a:r>
              <a:rPr lang="en-GB" sz="2000" spc="-10" dirty="0">
                <a:effectLst/>
                <a:latin typeface="Arial" panose="020B0604020202020204" pitchFamily="34" charset="0"/>
                <a:ea typeface="Times New Roman" panose="02020603050405020304" pitchFamily="18" charset="0"/>
                <a:cs typeface="Arial" panose="020B0604020202020204" pitchFamily="34" charset="0"/>
              </a:rPr>
              <a:t>Source: </a:t>
            </a:r>
            <a:r>
              <a:rPr lang="en-GB" sz="2000" u="sng" spc="-10" dirty="0">
                <a:effectLst/>
                <a:latin typeface="Arial" panose="020B0604020202020204" pitchFamily="34" charset="0"/>
                <a:ea typeface="Times New Roman" panose="02020603050405020304" pitchFamily="18" charset="0"/>
                <a:cs typeface="Arial" panose="020B0604020202020204" pitchFamily="34" charset="0"/>
                <a:hlinkClick r:id="rId6"/>
              </a:rPr>
              <a:t>British Dietetic Association</a:t>
            </a:r>
            <a:endParaRPr lang="en-GB" sz="2000" u="sng" spc="-1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Audio 3">
            <a:hlinkClick r:id="" action="ppaction://media"/>
            <a:extLst>
              <a:ext uri="{FF2B5EF4-FFF2-40B4-BE49-F238E27FC236}">
                <a16:creationId xmlns:a16="http://schemas.microsoft.com/office/drawing/2014/main" id="{DE27F742-C336-48E9-965E-AABCFB1A47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8859" y="5837679"/>
            <a:ext cx="304800" cy="304800"/>
          </a:xfrm>
          <a:prstGeom prst="rect">
            <a:avLst/>
          </a:prstGeom>
        </p:spPr>
      </p:pic>
    </p:spTree>
    <p:extLst>
      <p:ext uri="{BB962C8B-B14F-4D97-AF65-F5344CB8AC3E}">
        <p14:creationId xmlns:p14="http://schemas.microsoft.com/office/powerpoint/2010/main" val="31970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594911" y="407071"/>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Dehydration signs</a:t>
            </a:r>
          </a:p>
        </p:txBody>
      </p:sp>
      <p:pic>
        <p:nvPicPr>
          <p:cNvPr id="5" name="Picture 2" descr="Dehydration: Causes, Symptoms, Disadvantages, Treatments And Precautions! -  Wirally">
            <a:extLst>
              <a:ext uri="{FF2B5EF4-FFF2-40B4-BE49-F238E27FC236}">
                <a16:creationId xmlns:a16="http://schemas.microsoft.com/office/drawing/2014/main" id="{17F989AE-8FD3-463B-8C7B-E1738095F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965"/>
          <a:stretch/>
        </p:blipFill>
        <p:spPr bwMode="auto">
          <a:xfrm>
            <a:off x="4538261" y="1749997"/>
            <a:ext cx="4230985" cy="4088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A14CC7-434C-4AE5-9411-BA6F1E4B6179}"/>
              </a:ext>
            </a:extLst>
          </p:cNvPr>
          <p:cNvSpPr txBox="1"/>
          <p:nvPr/>
        </p:nvSpPr>
        <p:spPr>
          <a:xfrm>
            <a:off x="731662" y="1659668"/>
            <a:ext cx="3806599" cy="3170099"/>
          </a:xfrm>
          <a:prstGeom prst="rect">
            <a:avLst/>
          </a:prstGeom>
          <a:noFill/>
        </p:spPr>
        <p:txBody>
          <a:bodyPr wrap="square">
            <a:spAutoFit/>
          </a:bodyPr>
          <a:lstStyle/>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feeling thirsty - early sign becoming dehydrated</a:t>
            </a:r>
          </a:p>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dark yellow and strong-smelling pee</a:t>
            </a:r>
          </a:p>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feeling dizzy or lightheaded</a:t>
            </a:r>
          </a:p>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feeling tired</a:t>
            </a:r>
          </a:p>
          <a:p>
            <a:pPr marL="285750" indent="-285750">
              <a:lnSpc>
                <a:spcPct val="100000"/>
              </a:lnSpc>
              <a:buFont typeface="Arial" panose="020B0604020202020204" pitchFamily="34" charset="0"/>
              <a:buChar char="•"/>
            </a:pPr>
            <a:r>
              <a:rPr lang="en-GB" sz="2000" i="0" dirty="0">
                <a:effectLst/>
                <a:latin typeface="Arial" panose="020B0604020202020204" pitchFamily="34" charset="0"/>
                <a:cs typeface="Arial" panose="020B0604020202020204" pitchFamily="34" charset="0"/>
              </a:rPr>
              <a:t>dry mouth, lips and eyes</a:t>
            </a:r>
          </a:p>
          <a:p>
            <a:pPr marL="285750" indent="-28575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p</a:t>
            </a:r>
            <a:r>
              <a:rPr lang="en-GB" sz="2000" i="0" dirty="0">
                <a:effectLst/>
                <a:latin typeface="Arial" panose="020B0604020202020204" pitchFamily="34" charset="0"/>
                <a:cs typeface="Arial" panose="020B0604020202020204" pitchFamily="34" charset="0"/>
              </a:rPr>
              <a:t>assing urine </a:t>
            </a:r>
            <a:r>
              <a:rPr lang="en-GB" sz="2000" dirty="0">
                <a:latin typeface="Arial" panose="020B0604020202020204" pitchFamily="34" charset="0"/>
                <a:cs typeface="Arial" panose="020B0604020202020204" pitchFamily="34" charset="0"/>
              </a:rPr>
              <a:t>less,</a:t>
            </a:r>
            <a:r>
              <a:rPr lang="en-GB" sz="2000" i="0" dirty="0">
                <a:effectLst/>
                <a:latin typeface="Arial" panose="020B0604020202020204" pitchFamily="34" charset="0"/>
                <a:cs typeface="Arial" panose="020B0604020202020204" pitchFamily="34" charset="0"/>
              </a:rPr>
              <a:t> fewer than 4 times a day</a:t>
            </a:r>
          </a:p>
          <a:p>
            <a:pPr>
              <a:lnSpc>
                <a:spcPct val="100000"/>
              </a:lnSpc>
            </a:pPr>
            <a:endParaRPr lang="en-GB" sz="2000" i="0" dirty="0">
              <a:effectLst/>
              <a:latin typeface="Arial" panose="020B0604020202020204" pitchFamily="34" charset="0"/>
              <a:cs typeface="Arial" panose="020B0604020202020204" pitchFamily="34" charset="0"/>
            </a:endParaRPr>
          </a:p>
        </p:txBody>
      </p:sp>
      <p:pic>
        <p:nvPicPr>
          <p:cNvPr id="9" name="Audio 3">
            <a:hlinkClick r:id="" action="ppaction://media"/>
            <a:extLst>
              <a:ext uri="{FF2B5EF4-FFF2-40B4-BE49-F238E27FC236}">
                <a16:creationId xmlns:a16="http://schemas.microsoft.com/office/drawing/2014/main" id="{CD67BA8D-BA70-4878-969B-ADDA222146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4846" y="5908473"/>
            <a:ext cx="304800" cy="304800"/>
          </a:xfrm>
          <a:prstGeom prst="rect">
            <a:avLst/>
          </a:prstGeom>
        </p:spPr>
      </p:pic>
      <p:sp>
        <p:nvSpPr>
          <p:cNvPr id="4" name="TextBox 3">
            <a:extLst>
              <a:ext uri="{FF2B5EF4-FFF2-40B4-BE49-F238E27FC236}">
                <a16:creationId xmlns:a16="http://schemas.microsoft.com/office/drawing/2014/main" id="{EA7A13D4-3308-1609-54CB-420D2A00C642}"/>
              </a:ext>
            </a:extLst>
          </p:cNvPr>
          <p:cNvSpPr txBox="1"/>
          <p:nvPr/>
        </p:nvSpPr>
        <p:spPr>
          <a:xfrm>
            <a:off x="844354" y="6069289"/>
            <a:ext cx="6827378" cy="307777"/>
          </a:xfrm>
          <a:prstGeom prst="rect">
            <a:avLst/>
          </a:prstGeom>
          <a:noFill/>
        </p:spPr>
        <p:txBody>
          <a:bodyPr wrap="square">
            <a:spAutoFit/>
          </a:bodyPr>
          <a:lstStyle/>
          <a:p>
            <a:pPr>
              <a:lnSpc>
                <a:spcPct val="100000"/>
              </a:lnSpc>
            </a:pPr>
            <a:r>
              <a:rPr lang="en-GB" sz="1400" dirty="0">
                <a:latin typeface="Arial" panose="020B0604020202020204" pitchFamily="34" charset="0"/>
                <a:cs typeface="Arial" panose="020B0604020202020204" pitchFamily="34" charset="0"/>
              </a:rPr>
              <a:t>Source </a:t>
            </a:r>
            <a:r>
              <a:rPr lang="en-GB" sz="1400" u="sng" dirty="0">
                <a:latin typeface="Arial" panose="020B0604020202020204" pitchFamily="34" charset="0"/>
                <a:cs typeface="Arial" panose="020B0604020202020204" pitchFamily="34" charset="0"/>
                <a:hlinkClick r:id="rId7"/>
              </a:rPr>
              <a:t>https://www.nhs.uk/conditions/dehydration</a:t>
            </a:r>
            <a:r>
              <a:rPr lang="en-GB" sz="1400" u="sng"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2360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928216" y="407071"/>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Effects of dehydration</a:t>
            </a:r>
          </a:p>
        </p:txBody>
      </p:sp>
      <p:sp>
        <p:nvSpPr>
          <p:cNvPr id="8" name="TextBox 7">
            <a:extLst>
              <a:ext uri="{FF2B5EF4-FFF2-40B4-BE49-F238E27FC236}">
                <a16:creationId xmlns:a16="http://schemas.microsoft.com/office/drawing/2014/main" id="{F7A14CC7-434C-4AE5-9411-BA6F1E4B6179}"/>
              </a:ext>
            </a:extLst>
          </p:cNvPr>
          <p:cNvSpPr txBox="1"/>
          <p:nvPr/>
        </p:nvSpPr>
        <p:spPr>
          <a:xfrm>
            <a:off x="1026391" y="1534461"/>
            <a:ext cx="7499300" cy="1631216"/>
          </a:xfrm>
          <a:prstGeom prst="rect">
            <a:avLst/>
          </a:prstGeom>
          <a:noFill/>
        </p:spPr>
        <p:txBody>
          <a:bodyPr wrap="square">
            <a:spAutoFit/>
          </a:bodyPr>
          <a:lstStyle/>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Impaired cognitive behaviours</a:t>
            </a:r>
          </a:p>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Fatigue – Increases risk of accidents driving at work or home</a:t>
            </a:r>
          </a:p>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Increases potential for errors in clinical situations</a:t>
            </a:r>
          </a:p>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Low morale</a:t>
            </a:r>
          </a:p>
          <a:p>
            <a:pPr marL="342900" indent="-342900">
              <a:lnSpc>
                <a:spcPct val="1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Fatigue mood swings</a:t>
            </a:r>
            <a:endParaRPr lang="en-GB" sz="2000" u="sng" dirty="0">
              <a:latin typeface="Arial" panose="020B0604020202020204" pitchFamily="34" charset="0"/>
              <a:cs typeface="Arial" panose="020B0604020202020204" pitchFamily="34" charset="0"/>
            </a:endParaRPr>
          </a:p>
        </p:txBody>
      </p:sp>
      <p:pic>
        <p:nvPicPr>
          <p:cNvPr id="6" name="Picture 2" descr="How Dehydration Affects the Brain - Advanced Cryo NYC">
            <a:extLst>
              <a:ext uri="{FF2B5EF4-FFF2-40B4-BE49-F238E27FC236}">
                <a16:creationId xmlns:a16="http://schemas.microsoft.com/office/drawing/2014/main" id="{7CBB5995-ACF7-4B8D-8CC9-D9167A0CE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48" t="2663" r="5304"/>
          <a:stretch/>
        </p:blipFill>
        <p:spPr bwMode="auto">
          <a:xfrm>
            <a:off x="2904080" y="3343720"/>
            <a:ext cx="3743922" cy="303095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4">
            <a:hlinkClick r:id="" action="ppaction://media"/>
            <a:extLst>
              <a:ext uri="{FF2B5EF4-FFF2-40B4-BE49-F238E27FC236}">
                <a16:creationId xmlns:a16="http://schemas.microsoft.com/office/drawing/2014/main" id="{CB3FAD88-857C-4A43-9C35-35422A6CF7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1954" y="5875386"/>
            <a:ext cx="428265" cy="304800"/>
          </a:xfrm>
          <a:prstGeom prst="rect">
            <a:avLst/>
          </a:prstGeom>
        </p:spPr>
      </p:pic>
    </p:spTree>
    <p:extLst>
      <p:ext uri="{BB962C8B-B14F-4D97-AF65-F5344CB8AC3E}">
        <p14:creationId xmlns:p14="http://schemas.microsoft.com/office/powerpoint/2010/main" val="136465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760164" y="286025"/>
            <a:ext cx="7886700" cy="837382"/>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Remember how good is H2O ?</a:t>
            </a:r>
          </a:p>
        </p:txBody>
      </p:sp>
      <p:pic>
        <p:nvPicPr>
          <p:cNvPr id="7" name="Picture 2" descr="Benefits">
            <a:extLst>
              <a:ext uri="{FF2B5EF4-FFF2-40B4-BE49-F238E27FC236}">
                <a16:creationId xmlns:a16="http://schemas.microsoft.com/office/drawing/2014/main" id="{C47A1FFF-E285-476C-8750-955D7536341E}"/>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4441" b="7226"/>
          <a:stretch/>
        </p:blipFill>
        <p:spPr bwMode="auto">
          <a:xfrm>
            <a:off x="1623464" y="1415604"/>
            <a:ext cx="5945119" cy="4716748"/>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2">
            <a:hlinkClick r:id="" action="ppaction://media"/>
            <a:extLst>
              <a:ext uri="{FF2B5EF4-FFF2-40B4-BE49-F238E27FC236}">
                <a16:creationId xmlns:a16="http://schemas.microsoft.com/office/drawing/2014/main" id="{787597A9-3F7B-48AC-B11E-182CC6614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2923" y="5963798"/>
            <a:ext cx="304800" cy="304800"/>
          </a:xfrm>
          <a:prstGeom prst="rect">
            <a:avLst/>
          </a:prstGeom>
        </p:spPr>
      </p:pic>
    </p:spTree>
    <p:extLst>
      <p:ext uri="{BB962C8B-B14F-4D97-AF65-F5344CB8AC3E}">
        <p14:creationId xmlns:p14="http://schemas.microsoft.com/office/powerpoint/2010/main" val="13497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Oranges falling into water with bubbles&#10;&#10;Description automatically generated">
            <a:extLst>
              <a:ext uri="{FF2B5EF4-FFF2-40B4-BE49-F238E27FC236}">
                <a16:creationId xmlns:a16="http://schemas.microsoft.com/office/drawing/2014/main" id="{EC7926AC-C5C1-6FDB-2F6F-F5C8D1AC82F8}"/>
              </a:ext>
            </a:extLst>
          </p:cNvPr>
          <p:cNvPicPr>
            <a:picLocks noChangeAspect="1"/>
          </p:cNvPicPr>
          <p:nvPr/>
        </p:nvPicPr>
        <p:blipFill>
          <a:blip r:embed="rId5"/>
          <a:stretch>
            <a:fillRect/>
          </a:stretch>
        </p:blipFill>
        <p:spPr>
          <a:xfrm>
            <a:off x="4401269" y="0"/>
            <a:ext cx="4742731" cy="5947953"/>
          </a:xfrm>
          <a:prstGeom prst="rect">
            <a:avLst/>
          </a:prstGeom>
        </p:spPr>
      </p:pic>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760164" y="286024"/>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Hydration</a:t>
            </a:r>
          </a:p>
        </p:txBody>
      </p:sp>
      <p:sp>
        <p:nvSpPr>
          <p:cNvPr id="8" name="TextBox 7">
            <a:extLst>
              <a:ext uri="{FF2B5EF4-FFF2-40B4-BE49-F238E27FC236}">
                <a16:creationId xmlns:a16="http://schemas.microsoft.com/office/drawing/2014/main" id="{69F3D9C6-B8EC-4A4B-96A0-8076E66CEEEF}"/>
              </a:ext>
            </a:extLst>
          </p:cNvPr>
          <p:cNvSpPr txBox="1"/>
          <p:nvPr/>
        </p:nvSpPr>
        <p:spPr>
          <a:xfrm>
            <a:off x="386593" y="2151534"/>
            <a:ext cx="5178183" cy="2774349"/>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GB" sz="2800" dirty="0">
                <a:effectLst/>
                <a:latin typeface="Arial" panose="020B0604020202020204" pitchFamily="34" charset="0"/>
                <a:ea typeface="Calibri" panose="020F0502020204030204" pitchFamily="34" charset="0"/>
                <a:cs typeface="Arial" panose="020B0604020202020204" pitchFamily="34" charset="0"/>
              </a:rPr>
              <a:t>H2O before you go.</a:t>
            </a:r>
          </a:p>
          <a:p>
            <a:pPr marL="342900" indent="-342900">
              <a:lnSpc>
                <a:spcPct val="107000"/>
              </a:lnSpc>
              <a:spcAft>
                <a:spcPts val="800"/>
              </a:spcAft>
              <a:buFont typeface="Arial" panose="020B0604020202020204" pitchFamily="34" charset="0"/>
              <a:buChar char="•"/>
            </a:pPr>
            <a:r>
              <a:rPr lang="en-GB" sz="2800" dirty="0">
                <a:effectLst/>
                <a:latin typeface="Arial" panose="020B0604020202020204" pitchFamily="34" charset="0"/>
                <a:ea typeface="Calibri" panose="020F0502020204030204" pitchFamily="34" charset="0"/>
                <a:cs typeface="Arial" panose="020B0604020202020204" pitchFamily="34" charset="0"/>
              </a:rPr>
              <a:t>H2O on the go.</a:t>
            </a:r>
          </a:p>
          <a:p>
            <a:pPr marL="342900" indent="-342900">
              <a:lnSpc>
                <a:spcPct val="107000"/>
              </a:lnSpc>
              <a:spcAft>
                <a:spcPts val="800"/>
              </a:spcAft>
              <a:buFont typeface="Arial" panose="020B0604020202020204" pitchFamily="34" charset="0"/>
              <a:buChar char="•"/>
            </a:pPr>
            <a:r>
              <a:rPr lang="en-GB" sz="2800" dirty="0">
                <a:effectLst/>
                <a:latin typeface="Arial" panose="020B0604020202020204" pitchFamily="34" charset="0"/>
                <a:ea typeface="Calibri" panose="020F0502020204030204" pitchFamily="34" charset="0"/>
                <a:cs typeface="Arial" panose="020B0604020202020204" pitchFamily="34" charset="0"/>
              </a:rPr>
              <a:t>H2O  to make you go.</a:t>
            </a:r>
          </a:p>
          <a:p>
            <a:pPr marL="342900" indent="-342900">
              <a:lnSpc>
                <a:spcPct val="107000"/>
              </a:lnSpc>
              <a:spcAft>
                <a:spcPts val="800"/>
              </a:spcAft>
              <a:buFont typeface="Arial" panose="020B0604020202020204" pitchFamily="34" charset="0"/>
              <a:buChar char="•"/>
            </a:pPr>
            <a:endParaRPr lang="en-GB" sz="28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endParaRPr lang="en-GB"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Audio 2">
            <a:hlinkClick r:id="" action="ppaction://media"/>
            <a:extLst>
              <a:ext uri="{FF2B5EF4-FFF2-40B4-BE49-F238E27FC236}">
                <a16:creationId xmlns:a16="http://schemas.microsoft.com/office/drawing/2014/main" id="{1362E3BD-FAF4-42FA-9F39-C009ED2544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2463" y="6081577"/>
            <a:ext cx="304800" cy="304800"/>
          </a:xfrm>
          <a:prstGeom prst="rect">
            <a:avLst/>
          </a:prstGeom>
        </p:spPr>
      </p:pic>
    </p:spTree>
    <p:extLst>
      <p:ext uri="{BB962C8B-B14F-4D97-AF65-F5344CB8AC3E}">
        <p14:creationId xmlns:p14="http://schemas.microsoft.com/office/powerpoint/2010/main" val="402785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5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CC54F4EE-E519-49C8-B5CE-5662FEA0A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5122" y="6337300"/>
            <a:ext cx="304800" cy="304800"/>
          </a:xfrm>
          <a:prstGeom prst="rect">
            <a:avLst/>
          </a:prstGeom>
        </p:spPr>
      </p:pic>
    </p:spTree>
    <p:extLst>
      <p:ext uri="{BB962C8B-B14F-4D97-AF65-F5344CB8AC3E}">
        <p14:creationId xmlns:p14="http://schemas.microsoft.com/office/powerpoint/2010/main" val="396712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429658" y="365126"/>
            <a:ext cx="839556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Hydration too much information?</a:t>
            </a:r>
          </a:p>
        </p:txBody>
      </p:sp>
      <p:graphicFrame>
        <p:nvGraphicFramePr>
          <p:cNvPr id="10" name="Text Placeholder 4">
            <a:extLst>
              <a:ext uri="{FF2B5EF4-FFF2-40B4-BE49-F238E27FC236}">
                <a16:creationId xmlns:a16="http://schemas.microsoft.com/office/drawing/2014/main" id="{8325A32C-A4DD-4F48-BAE9-CCAD5B3FD558}"/>
              </a:ext>
            </a:extLst>
          </p:cNvPr>
          <p:cNvGraphicFramePr>
            <a:graphicFrameLocks/>
          </p:cNvGraphicFramePr>
          <p:nvPr>
            <p:extLst>
              <p:ext uri="{D42A27DB-BD31-4B8C-83A1-F6EECF244321}">
                <p14:modId xmlns:p14="http://schemas.microsoft.com/office/powerpoint/2010/main" val="3177776314"/>
              </p:ext>
            </p:extLst>
          </p:nvPr>
        </p:nvGraphicFramePr>
        <p:xfrm>
          <a:off x="1386477" y="1329886"/>
          <a:ext cx="5986461" cy="4938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
            <a:hlinkClick r:id="" action="ppaction://media"/>
            <a:extLst>
              <a:ext uri="{FF2B5EF4-FFF2-40B4-BE49-F238E27FC236}">
                <a16:creationId xmlns:a16="http://schemas.microsoft.com/office/drawing/2014/main" id="{BCB50053-70AC-451F-8C1C-44E119C972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46678" y="5892683"/>
            <a:ext cx="304800" cy="304800"/>
          </a:xfrm>
          <a:prstGeom prst="rect">
            <a:avLst/>
          </a:prstGeom>
        </p:spPr>
      </p:pic>
    </p:spTree>
    <p:extLst>
      <p:ext uri="{BB962C8B-B14F-4D97-AF65-F5344CB8AC3E}">
        <p14:creationId xmlns:p14="http://schemas.microsoft.com/office/powerpoint/2010/main" val="40518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250266"/>
            <a:ext cx="7886700" cy="1325563"/>
          </a:xfrm>
          <a:ln>
            <a:noFill/>
          </a:ln>
        </p:spPr>
        <p:txBody>
          <a:bodyPr>
            <a:normAutofit/>
          </a:bodyPr>
          <a:lstStyle/>
          <a:p>
            <a:r>
              <a:rPr lang="en-US" sz="4000" b="1" dirty="0">
                <a:solidFill>
                  <a:schemeClr val="accent2"/>
                </a:solidFill>
                <a:latin typeface="Arial" panose="020B0604020202020204" pitchFamily="34" charset="0"/>
                <a:cs typeface="Arial" panose="020B0604020202020204" pitchFamily="34" charset="0"/>
              </a:rPr>
              <a:t>Feedback</a:t>
            </a:r>
          </a:p>
        </p:txBody>
      </p:sp>
      <p:sp>
        <p:nvSpPr>
          <p:cNvPr id="25" name="Speech Bubble: Oval 24">
            <a:extLst>
              <a:ext uri="{FF2B5EF4-FFF2-40B4-BE49-F238E27FC236}">
                <a16:creationId xmlns:a16="http://schemas.microsoft.com/office/drawing/2014/main" id="{687C738D-5AA4-464D-A616-D7DE29EC40A8}"/>
              </a:ext>
            </a:extLst>
          </p:cNvPr>
          <p:cNvSpPr/>
          <p:nvPr/>
        </p:nvSpPr>
        <p:spPr>
          <a:xfrm>
            <a:off x="1157116" y="4569318"/>
            <a:ext cx="2892826" cy="1243607"/>
          </a:xfrm>
          <a:prstGeom prst="wedgeEllipseCallout">
            <a:avLst>
              <a:gd name="adj1" fmla="val 67035"/>
              <a:gd name="adj2" fmla="val 51750"/>
            </a:avLst>
          </a:prstGeom>
          <a:ln w="38100"/>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p>
            <a:pPr algn="ctr">
              <a:lnSpc>
                <a:spcPct val="110000"/>
              </a:lnSpc>
              <a:spcAft>
                <a:spcPts val="600"/>
              </a:spcAft>
            </a:pPr>
            <a:r>
              <a:rPr lang="en-US" dirty="0">
                <a:solidFill>
                  <a:schemeClr val="tx1"/>
                </a:solidFill>
                <a:latin typeface="Arial" panose="020B0604020202020204" pitchFamily="34" charset="0"/>
                <a:cs typeface="Arial" panose="020B0604020202020204" pitchFamily="34" charset="0"/>
              </a:rPr>
              <a:t>It’s always been the same – nothing changes</a:t>
            </a:r>
          </a:p>
        </p:txBody>
      </p:sp>
      <p:sp>
        <p:nvSpPr>
          <p:cNvPr id="26" name="Speech Bubble: Oval 25">
            <a:extLst>
              <a:ext uri="{FF2B5EF4-FFF2-40B4-BE49-F238E27FC236}">
                <a16:creationId xmlns:a16="http://schemas.microsoft.com/office/drawing/2014/main" id="{2B2EBB52-F443-4878-AFF1-BCC1ECA19471}"/>
              </a:ext>
            </a:extLst>
          </p:cNvPr>
          <p:cNvSpPr/>
          <p:nvPr/>
        </p:nvSpPr>
        <p:spPr>
          <a:xfrm>
            <a:off x="6521613" y="2274587"/>
            <a:ext cx="1920240" cy="902703"/>
          </a:xfrm>
          <a:prstGeom prst="wedgeEllipseCallout">
            <a:avLst>
              <a:gd name="adj1" fmla="val -66705"/>
              <a:gd name="adj2" fmla="val 33729"/>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sz="1600" dirty="0">
                <a:latin typeface="Arial" panose="020B0604020202020204" pitchFamily="34" charset="0"/>
                <a:cs typeface="Arial" panose="020B0604020202020204" pitchFamily="34" charset="0"/>
              </a:rPr>
              <a:t>No staff to take over </a:t>
            </a:r>
          </a:p>
        </p:txBody>
      </p:sp>
      <p:sp>
        <p:nvSpPr>
          <p:cNvPr id="27" name="Speech Bubble: Oval 26">
            <a:extLst>
              <a:ext uri="{FF2B5EF4-FFF2-40B4-BE49-F238E27FC236}">
                <a16:creationId xmlns:a16="http://schemas.microsoft.com/office/drawing/2014/main" id="{98C53162-080B-453E-BC2A-7C712CB7F767}"/>
              </a:ext>
            </a:extLst>
          </p:cNvPr>
          <p:cNvSpPr/>
          <p:nvPr/>
        </p:nvSpPr>
        <p:spPr>
          <a:xfrm flipH="1">
            <a:off x="429658" y="2900925"/>
            <a:ext cx="3342648" cy="1325563"/>
          </a:xfrm>
          <a:prstGeom prst="wedgeEllipseCallout">
            <a:avLst>
              <a:gd name="adj1" fmla="val -63224"/>
              <a:gd name="adj2" fmla="val 61235"/>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I know all this but who’s going to look after my women &amp; babies</a:t>
            </a:r>
          </a:p>
        </p:txBody>
      </p:sp>
      <p:sp>
        <p:nvSpPr>
          <p:cNvPr id="28" name="Speech Bubble: Oval 27">
            <a:extLst>
              <a:ext uri="{FF2B5EF4-FFF2-40B4-BE49-F238E27FC236}">
                <a16:creationId xmlns:a16="http://schemas.microsoft.com/office/drawing/2014/main" id="{F5BC91F0-2E1B-4D64-B5AA-D44724E037A1}"/>
              </a:ext>
            </a:extLst>
          </p:cNvPr>
          <p:cNvSpPr/>
          <p:nvPr/>
        </p:nvSpPr>
        <p:spPr>
          <a:xfrm>
            <a:off x="5772150" y="4387656"/>
            <a:ext cx="2743200" cy="1425269"/>
          </a:xfrm>
          <a:prstGeom prst="wedgeEllipseCallout">
            <a:avLst>
              <a:gd name="adj1" fmla="val -52473"/>
              <a:gd name="adj2" fmla="val 41656"/>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Not allowed a drink in clinical areas anyway!</a:t>
            </a:r>
          </a:p>
        </p:txBody>
      </p:sp>
      <p:sp>
        <p:nvSpPr>
          <p:cNvPr id="29" name="Speech Bubble: Oval 28">
            <a:extLst>
              <a:ext uri="{FF2B5EF4-FFF2-40B4-BE49-F238E27FC236}">
                <a16:creationId xmlns:a16="http://schemas.microsoft.com/office/drawing/2014/main" id="{F2950AB8-F262-4AC6-B741-3AEFFA26D276}"/>
              </a:ext>
            </a:extLst>
          </p:cNvPr>
          <p:cNvSpPr/>
          <p:nvPr/>
        </p:nvSpPr>
        <p:spPr>
          <a:xfrm>
            <a:off x="568829" y="1390284"/>
            <a:ext cx="3342648" cy="1069848"/>
          </a:xfrm>
          <a:prstGeom prst="wedgeEllipseCallout">
            <a:avLst>
              <a:gd name="adj1" fmla="val 44921"/>
              <a:gd name="adj2" fmla="val 60148"/>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I don’t have time to go to the loo !</a:t>
            </a:r>
          </a:p>
        </p:txBody>
      </p:sp>
      <p:sp>
        <p:nvSpPr>
          <p:cNvPr id="30" name="Speech Bubble: Oval 29">
            <a:extLst>
              <a:ext uri="{FF2B5EF4-FFF2-40B4-BE49-F238E27FC236}">
                <a16:creationId xmlns:a16="http://schemas.microsoft.com/office/drawing/2014/main" id="{A8A17089-1680-4A8D-8050-BF10923B78CA}"/>
              </a:ext>
            </a:extLst>
          </p:cNvPr>
          <p:cNvSpPr/>
          <p:nvPr/>
        </p:nvSpPr>
        <p:spPr>
          <a:xfrm>
            <a:off x="5003206" y="3273993"/>
            <a:ext cx="1751900" cy="1126750"/>
          </a:xfrm>
          <a:prstGeom prst="wedgeEllipseCallout">
            <a:avLst>
              <a:gd name="adj1" fmla="val -64409"/>
              <a:gd name="adj2" fmla="val 53566"/>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I feel guilty it’s too busy</a:t>
            </a:r>
          </a:p>
        </p:txBody>
      </p:sp>
      <p:sp>
        <p:nvSpPr>
          <p:cNvPr id="31" name="Speech Bubble: Oval 30">
            <a:extLst>
              <a:ext uri="{FF2B5EF4-FFF2-40B4-BE49-F238E27FC236}">
                <a16:creationId xmlns:a16="http://schemas.microsoft.com/office/drawing/2014/main" id="{F0C0C201-E56B-4F5E-BD83-8498ACBF9B3A}"/>
              </a:ext>
            </a:extLst>
          </p:cNvPr>
          <p:cNvSpPr/>
          <p:nvPr/>
        </p:nvSpPr>
        <p:spPr>
          <a:xfrm>
            <a:off x="5184219" y="1045075"/>
            <a:ext cx="2498850" cy="1126750"/>
          </a:xfrm>
          <a:prstGeom prst="wedgeEllipseCallout">
            <a:avLst>
              <a:gd name="adj1" fmla="val -51541"/>
              <a:gd name="adj2" fmla="val 62393"/>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spcAft>
                <a:spcPts val="600"/>
              </a:spcAft>
            </a:pPr>
            <a:r>
              <a:rPr lang="en-GB" dirty="0">
                <a:latin typeface="Arial" panose="020B0604020202020204" pitchFamily="34" charset="0"/>
                <a:cs typeface="Arial" panose="020B0604020202020204" pitchFamily="34" charset="0"/>
              </a:rPr>
              <a:t>I catch up on computer  in my break</a:t>
            </a:r>
          </a:p>
        </p:txBody>
      </p:sp>
      <p:pic>
        <p:nvPicPr>
          <p:cNvPr id="36" name="Audio 2">
            <a:hlinkClick r:id="" action="ppaction://media"/>
            <a:extLst>
              <a:ext uri="{FF2B5EF4-FFF2-40B4-BE49-F238E27FC236}">
                <a16:creationId xmlns:a16="http://schemas.microsoft.com/office/drawing/2014/main" id="{6EA6013D-1892-4FF1-80D0-0B9B82621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9810" y="5993975"/>
            <a:ext cx="304800" cy="304800"/>
          </a:xfrm>
          <a:prstGeom prst="rect">
            <a:avLst/>
          </a:prstGeom>
        </p:spPr>
      </p:pic>
    </p:spTree>
    <p:extLst>
      <p:ext uri="{BB962C8B-B14F-4D97-AF65-F5344CB8AC3E}">
        <p14:creationId xmlns:p14="http://schemas.microsoft.com/office/powerpoint/2010/main" val="11740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9485490-FF85-435D-850E-2D9DBFD429D2}"/>
              </a:ext>
            </a:extLst>
          </p:cNvPr>
          <p:cNvGraphicFramePr>
            <a:graphicFrameLocks noGrp="1"/>
          </p:cNvGraphicFramePr>
          <p:nvPr>
            <p:extLst>
              <p:ext uri="{D42A27DB-BD31-4B8C-83A1-F6EECF244321}">
                <p14:modId xmlns:p14="http://schemas.microsoft.com/office/powerpoint/2010/main" val="544855239"/>
              </p:ext>
            </p:extLst>
          </p:nvPr>
        </p:nvGraphicFramePr>
        <p:xfrm>
          <a:off x="3556932" y="1529387"/>
          <a:ext cx="5058561" cy="3549954"/>
        </p:xfrm>
        <a:graphic>
          <a:graphicData uri="http://schemas.openxmlformats.org/drawingml/2006/table">
            <a:tbl>
              <a:tblPr firstRow="1" firstCol="1" bandRow="1">
                <a:tableStyleId>{5C22544A-7EE6-4342-B048-85BDC9FD1C3A}</a:tableStyleId>
              </a:tblPr>
              <a:tblGrid>
                <a:gridCol w="1174458">
                  <a:extLst>
                    <a:ext uri="{9D8B030D-6E8A-4147-A177-3AD203B41FA5}">
                      <a16:colId xmlns:a16="http://schemas.microsoft.com/office/drawing/2014/main" val="694669428"/>
                    </a:ext>
                  </a:extLst>
                </a:gridCol>
                <a:gridCol w="1103769">
                  <a:extLst>
                    <a:ext uri="{9D8B030D-6E8A-4147-A177-3AD203B41FA5}">
                      <a16:colId xmlns:a16="http://schemas.microsoft.com/office/drawing/2014/main" val="2535118796"/>
                    </a:ext>
                  </a:extLst>
                </a:gridCol>
                <a:gridCol w="1339417">
                  <a:extLst>
                    <a:ext uri="{9D8B030D-6E8A-4147-A177-3AD203B41FA5}">
                      <a16:colId xmlns:a16="http://schemas.microsoft.com/office/drawing/2014/main" val="1613022159"/>
                    </a:ext>
                  </a:extLst>
                </a:gridCol>
                <a:gridCol w="1440917">
                  <a:extLst>
                    <a:ext uri="{9D8B030D-6E8A-4147-A177-3AD203B41FA5}">
                      <a16:colId xmlns:a16="http://schemas.microsoft.com/office/drawing/2014/main" val="1031344881"/>
                    </a:ext>
                  </a:extLst>
                </a:gridCol>
              </a:tblGrid>
              <a:tr h="1400345">
                <a:tc>
                  <a:txBody>
                    <a:bodyPr/>
                    <a:lstStyle/>
                    <a:p>
                      <a:pPr algn="ctr">
                        <a:lnSpc>
                          <a:spcPct val="107000"/>
                        </a:lnSpc>
                        <a:spcAft>
                          <a:spcPts val="800"/>
                        </a:spcAft>
                      </a:pPr>
                      <a:r>
                        <a:rPr lang="en-GB" sz="1800" b="1" kern="1200" dirty="0">
                          <a:solidFill>
                            <a:schemeClr val="bg1"/>
                          </a:solidFill>
                          <a:effectLst/>
                          <a:latin typeface="Arial" panose="020B0604020202020204" pitchFamily="34" charset="0"/>
                          <a:cs typeface="Arial" panose="020B0604020202020204" pitchFamily="34" charset="0"/>
                        </a:rPr>
                        <a:t>RCM member survey year</a:t>
                      </a:r>
                      <a:endParaRPr lang="en-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en-GB" sz="1800" b="1" kern="1200" dirty="0">
                          <a:solidFill>
                            <a:schemeClr val="bg1"/>
                          </a:solidFill>
                          <a:effectLst/>
                          <a:latin typeface="Arial" panose="020B0604020202020204" pitchFamily="34" charset="0"/>
                          <a:cs typeface="Arial" panose="020B0604020202020204" pitchFamily="34" charset="0"/>
                        </a:rPr>
                        <a:t>Feel dehydrated most or all of time </a:t>
                      </a:r>
                      <a:endParaRPr lang="en-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en-GB" sz="1800" kern="1200" dirty="0">
                          <a:solidFill>
                            <a:schemeClr val="bg1"/>
                          </a:solidFill>
                          <a:effectLst/>
                          <a:latin typeface="Arial" panose="020B0604020202020204" pitchFamily="34" charset="0"/>
                          <a:cs typeface="Arial" panose="020B0604020202020204" pitchFamily="34" charset="0"/>
                        </a:rPr>
                        <a:t>Delay using the toilet due to lack of time</a:t>
                      </a: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en-GB" sz="1800" kern="1200" dirty="0">
                          <a:solidFill>
                            <a:schemeClr val="bg1"/>
                          </a:solidFill>
                          <a:effectLst/>
                          <a:latin typeface="Arial" panose="020B0604020202020204" pitchFamily="34" charset="0"/>
                          <a:cs typeface="Arial" panose="020B0604020202020204" pitchFamily="34" charset="0"/>
                        </a:rPr>
                        <a:t>Skip meals at work most or all of time</a:t>
                      </a: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572309882"/>
                  </a:ext>
                </a:extLst>
              </a:tr>
              <a:tr h="417554">
                <a:tc>
                  <a:txBody>
                    <a:bodyPr/>
                    <a:lstStyle/>
                    <a:p>
                      <a:pP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2016</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62%</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62%</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44%</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1697940"/>
                  </a:ext>
                </a:extLst>
              </a:tr>
              <a:tr h="404574">
                <a:tc>
                  <a:txBody>
                    <a:bodyPr/>
                    <a:lstStyle/>
                    <a:p>
                      <a:pPr>
                        <a:lnSpc>
                          <a:spcPct val="107000"/>
                        </a:lnSpc>
                        <a:spcAft>
                          <a:spcPts val="800"/>
                        </a:spcAft>
                      </a:pPr>
                      <a:r>
                        <a:rPr lang="en-GB" sz="1800" kern="1200">
                          <a:effectLst/>
                          <a:latin typeface="Arial" panose="020B0604020202020204" pitchFamily="34" charset="0"/>
                          <a:cs typeface="Arial" panose="020B0604020202020204" pitchFamily="34" charset="0"/>
                        </a:rPr>
                        <a:t> </a:t>
                      </a:r>
                      <a:endParaRPr lang="en-GB" sz="180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a:effectLst/>
                          <a:latin typeface="Arial" panose="020B0604020202020204" pitchFamily="34" charset="0"/>
                          <a:cs typeface="Arial" panose="020B0604020202020204" pitchFamily="34" charset="0"/>
                        </a:rPr>
                        <a:t>2017</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56.6%</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54.2%</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37.7%</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50529956"/>
                  </a:ext>
                </a:extLst>
              </a:tr>
              <a:tr h="769097">
                <a:tc>
                  <a:txBody>
                    <a:bodyPr/>
                    <a:lstStyle/>
                    <a:p>
                      <a:pPr>
                        <a:lnSpc>
                          <a:spcPct val="107000"/>
                        </a:lnSpc>
                        <a:spcAft>
                          <a:spcPts val="800"/>
                        </a:spcAft>
                      </a:pPr>
                      <a:r>
                        <a:rPr lang="en-GB" sz="1800" kern="1200">
                          <a:effectLst/>
                          <a:latin typeface="Arial" panose="020B0604020202020204" pitchFamily="34" charset="0"/>
                          <a:cs typeface="Arial" panose="020B0604020202020204" pitchFamily="34" charset="0"/>
                        </a:rPr>
                        <a:t> </a:t>
                      </a:r>
                      <a:endParaRPr lang="en-GB" sz="180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a:effectLst/>
                          <a:latin typeface="Arial" panose="020B0604020202020204" pitchFamily="34" charset="0"/>
                          <a:cs typeface="Arial" panose="020B0604020202020204" pitchFamily="34" charset="0"/>
                        </a:rPr>
                        <a:t>2020</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cs typeface="Arial" panose="020B0604020202020204" pitchFamily="34" charset="0"/>
                      </a:endParaRP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51.96%</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87%</a:t>
                      </a:r>
                      <a:endParaRPr lang="en-GB" sz="1800" dirty="0">
                        <a:effectLst/>
                        <a:latin typeface="Arial" panose="020B06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 </a:t>
                      </a:r>
                    </a:p>
                    <a:p>
                      <a:pPr algn="ctr">
                        <a:lnSpc>
                          <a:spcPct val="107000"/>
                        </a:lnSpc>
                        <a:spcAft>
                          <a:spcPts val="800"/>
                        </a:spcAft>
                      </a:pPr>
                      <a:r>
                        <a:rPr lang="en-GB" sz="1800" kern="1200" dirty="0">
                          <a:effectLst/>
                          <a:latin typeface="Arial" panose="020B0604020202020204" pitchFamily="34" charset="0"/>
                          <a:cs typeface="Arial" panose="020B0604020202020204" pitchFamily="34" charset="0"/>
                        </a:rPr>
                        <a:t>27.8%</a:t>
                      </a:r>
                      <a:endParaRPr lang="en-GB" sz="18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145943817"/>
                  </a:ext>
                </a:extLst>
              </a:tr>
            </a:tbl>
          </a:graphicData>
        </a:graphic>
      </p:graphicFrame>
      <p:sp>
        <p:nvSpPr>
          <p:cNvPr id="10" name="Rectangle 1">
            <a:extLst>
              <a:ext uri="{FF2B5EF4-FFF2-40B4-BE49-F238E27FC236}">
                <a16:creationId xmlns:a16="http://schemas.microsoft.com/office/drawing/2014/main" id="{C9DCF6ED-4720-42D4-9B7A-C5DF89A1EB4E}"/>
              </a:ext>
            </a:extLst>
          </p:cNvPr>
          <p:cNvSpPr>
            <a:spLocks noChangeArrowheads="1"/>
          </p:cNvSpPr>
          <p:nvPr/>
        </p:nvSpPr>
        <p:spPr bwMode="auto">
          <a:xfrm>
            <a:off x="760163" y="1529387"/>
            <a:ext cx="2687711" cy="434799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342900" marR="0" lvl="0" indent="-342900" fontAlgn="base">
              <a:spcBef>
                <a:spcPct val="0"/>
              </a:spcBef>
              <a:spcAft>
                <a:spcPts val="600"/>
              </a:spcAft>
              <a:buClrTx/>
              <a:buSzTx/>
              <a:buFont typeface="Arial" panose="020B0604020202020204" pitchFamily="34" charset="0"/>
              <a:buChar char="•"/>
              <a:tabLst/>
            </a:pPr>
            <a:r>
              <a:rPr lang="en-US" altLang="en-US" b="1" dirty="0">
                <a:latin typeface="Arial" panose="020B0604020202020204" pitchFamily="34" charset="0"/>
                <a:cs typeface="Arial" panose="020B0604020202020204" pitchFamily="34" charset="0"/>
              </a:rPr>
              <a:t>48.2%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skip meals including </a:t>
            </a:r>
            <a:r>
              <a:rPr kumimoji="0" lang="en-US" altLang="en-US" b="1" i="0" u="none" strike="noStrike" cap="none" normalizeH="0" baseline="0" dirty="0">
                <a:ln>
                  <a:noFill/>
                </a:ln>
                <a:effectLst/>
                <a:latin typeface="Arial" panose="020B0604020202020204" pitchFamily="34" charset="0"/>
                <a:cs typeface="Arial" panose="020B0604020202020204" pitchFamily="34" charset="0"/>
              </a:rPr>
              <a:t>27.8%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always or most of the time. </a:t>
            </a:r>
          </a:p>
          <a:p>
            <a:pPr marL="342900" marR="0" lvl="0" indent="-342900" fontAlgn="base">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latin typeface="Arial" panose="020B0604020202020204" pitchFamily="34" charset="0"/>
                <a:cs typeface="Arial" panose="020B0604020202020204" pitchFamily="34" charset="0"/>
              </a:rPr>
              <a:t>52%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feel dehydrated most or all the time at work because they don’t have enough time to drink. </a:t>
            </a:r>
          </a:p>
          <a:p>
            <a:pPr marL="342900" marR="0" lvl="0" indent="-342900" fontAlgn="base">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latin typeface="Arial" panose="020B0604020202020204" pitchFamily="34" charset="0"/>
                <a:cs typeface="Arial" panose="020B0604020202020204" pitchFamily="34" charset="0"/>
              </a:rPr>
              <a:t>87%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delay using the toilet because they don’t have enough time, including </a:t>
            </a:r>
          </a:p>
          <a:p>
            <a:pPr marR="0" lvl="0" fontAlgn="base">
              <a:spcBef>
                <a:spcPct val="0"/>
              </a:spcBef>
              <a:spcAft>
                <a:spcPts val="600"/>
              </a:spcAft>
              <a:buClrTx/>
              <a:buSzTx/>
              <a:tabLst/>
            </a:pPr>
            <a:endParaRPr kumimoji="0" lang="en-US" altLang="en-US" b="0" i="0" u="none" strike="noStrike" cap="none" normalizeH="0" baseline="0" dirty="0">
              <a:ln>
                <a:noFill/>
              </a:ln>
              <a:effectLst/>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488A8EFF-B87F-45F7-B1D0-5C3C5BDE71F0}"/>
              </a:ext>
            </a:extLst>
          </p:cNvPr>
          <p:cNvSpPr>
            <a:spLocks noGrp="1"/>
          </p:cNvSpPr>
          <p:nvPr>
            <p:ph type="title"/>
          </p:nvPr>
        </p:nvSpPr>
        <p:spPr>
          <a:xfrm>
            <a:off x="628650" y="709284"/>
            <a:ext cx="7886700" cy="708665"/>
          </a:xfrm>
          <a:ln>
            <a:noFill/>
          </a:ln>
        </p:spPr>
        <p:txBody>
          <a:bodyPr>
            <a:normAutofit fontScale="90000"/>
          </a:bodyPr>
          <a:lstStyle/>
          <a:p>
            <a:r>
              <a:rPr lang="en-US" sz="4000" b="1" dirty="0">
                <a:solidFill>
                  <a:schemeClr val="accent5"/>
                </a:solidFill>
                <a:latin typeface="Arial" panose="020B0604020202020204" pitchFamily="34" charset="0"/>
                <a:cs typeface="Arial" panose="020B0604020202020204" pitchFamily="34" charset="0"/>
              </a:rPr>
              <a:t>RCM 2020 survey</a:t>
            </a:r>
            <a:br>
              <a:rPr lang="en-US" sz="4000" b="1" dirty="0">
                <a:solidFill>
                  <a:schemeClr val="accent5"/>
                </a:solidFill>
                <a:latin typeface="Arial" panose="020B0604020202020204" pitchFamily="34" charset="0"/>
                <a:cs typeface="Arial" panose="020B0604020202020204" pitchFamily="34" charset="0"/>
              </a:rPr>
            </a:br>
            <a:endParaRPr lang="en-US" sz="4000" b="1" dirty="0">
              <a:solidFill>
                <a:schemeClr val="accent5"/>
              </a:solidFill>
              <a:latin typeface="Arial" panose="020B0604020202020204" pitchFamily="34" charset="0"/>
              <a:cs typeface="Arial" panose="020B0604020202020204" pitchFamily="34" charset="0"/>
            </a:endParaRPr>
          </a:p>
        </p:txBody>
      </p:sp>
      <p:pic>
        <p:nvPicPr>
          <p:cNvPr id="12" name="Audio 2">
            <a:hlinkClick r:id="" action="ppaction://media"/>
            <a:extLst>
              <a:ext uri="{FF2B5EF4-FFF2-40B4-BE49-F238E27FC236}">
                <a16:creationId xmlns:a16="http://schemas.microsoft.com/office/drawing/2014/main" id="{60EE175D-1D7E-4AE4-A2F1-309F3FBF7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8163" y="5877381"/>
            <a:ext cx="304800" cy="304800"/>
          </a:xfrm>
          <a:prstGeom prst="rect">
            <a:avLst/>
          </a:prstGeom>
        </p:spPr>
      </p:pic>
    </p:spTree>
    <p:extLst>
      <p:ext uri="{BB962C8B-B14F-4D97-AF65-F5344CB8AC3E}">
        <p14:creationId xmlns:p14="http://schemas.microsoft.com/office/powerpoint/2010/main" val="35734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Let’s change  the situation </a:t>
            </a:r>
          </a:p>
        </p:txBody>
      </p:sp>
      <p:graphicFrame>
        <p:nvGraphicFramePr>
          <p:cNvPr id="9" name="Content Placeholder 4">
            <a:extLst>
              <a:ext uri="{FF2B5EF4-FFF2-40B4-BE49-F238E27FC236}">
                <a16:creationId xmlns:a16="http://schemas.microsoft.com/office/drawing/2014/main" id="{1ACACBDE-BFC1-472F-9FCA-3616F72EDF01}"/>
              </a:ext>
            </a:extLst>
          </p:cNvPr>
          <p:cNvGraphicFramePr>
            <a:graphicFrameLocks/>
          </p:cNvGraphicFramePr>
          <p:nvPr>
            <p:extLst>
              <p:ext uri="{D42A27DB-BD31-4B8C-83A1-F6EECF244321}">
                <p14:modId xmlns:p14="http://schemas.microsoft.com/office/powerpoint/2010/main" val="1519128371"/>
              </p:ext>
            </p:extLst>
          </p:nvPr>
        </p:nvGraphicFramePr>
        <p:xfrm>
          <a:off x="822122" y="1657133"/>
          <a:ext cx="7962272" cy="40008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
            <a:hlinkClick r:id="" action="ppaction://media"/>
            <a:extLst>
              <a:ext uri="{FF2B5EF4-FFF2-40B4-BE49-F238E27FC236}">
                <a16:creationId xmlns:a16="http://schemas.microsoft.com/office/drawing/2014/main" id="{82332470-E56C-4E67-850D-96A5AE87CA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71087" y="5963798"/>
            <a:ext cx="304800" cy="304800"/>
          </a:xfrm>
          <a:prstGeom prst="rect">
            <a:avLst/>
          </a:prstGeom>
        </p:spPr>
      </p:pic>
    </p:spTree>
    <p:extLst>
      <p:ext uri="{BB962C8B-B14F-4D97-AF65-F5344CB8AC3E}">
        <p14:creationId xmlns:p14="http://schemas.microsoft.com/office/powerpoint/2010/main" val="165885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What to do</a:t>
            </a:r>
          </a:p>
        </p:txBody>
      </p:sp>
      <p:graphicFrame>
        <p:nvGraphicFramePr>
          <p:cNvPr id="5" name="TextBox 5">
            <a:extLst>
              <a:ext uri="{FF2B5EF4-FFF2-40B4-BE49-F238E27FC236}">
                <a16:creationId xmlns:a16="http://schemas.microsoft.com/office/drawing/2014/main" id="{79019B18-5616-4744-933D-32244A775760}"/>
              </a:ext>
            </a:extLst>
          </p:cNvPr>
          <p:cNvGraphicFramePr>
            <a:graphicFrameLocks/>
          </p:cNvGraphicFramePr>
          <p:nvPr>
            <p:extLst>
              <p:ext uri="{D42A27DB-BD31-4B8C-83A1-F6EECF244321}">
                <p14:modId xmlns:p14="http://schemas.microsoft.com/office/powerpoint/2010/main" val="4113877369"/>
              </p:ext>
            </p:extLst>
          </p:nvPr>
        </p:nvGraphicFramePr>
        <p:xfrm>
          <a:off x="1147573" y="1915413"/>
          <a:ext cx="7283363" cy="44218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7B20B3AE-D778-4C15-A6EF-8E5A9753B5C4}"/>
              </a:ext>
            </a:extLst>
          </p:cNvPr>
          <p:cNvSpPr txBox="1"/>
          <p:nvPr/>
        </p:nvSpPr>
        <p:spPr>
          <a:xfrm>
            <a:off x="1216404" y="1487061"/>
            <a:ext cx="6937696" cy="646331"/>
          </a:xfrm>
          <a:prstGeom prst="rect">
            <a:avLst/>
          </a:prstGeom>
          <a:noFill/>
        </p:spPr>
        <p:txBody>
          <a:bodyPr wrap="square">
            <a:spAutoFit/>
          </a:bodyPr>
          <a:lstStyle/>
          <a:p>
            <a:r>
              <a:rPr lang="en-GB" sz="1800" b="1" kern="12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NMC Code 20.9 </a:t>
            </a:r>
            <a:r>
              <a:rPr lang="en-GB" sz="1800" kern="12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states:</a:t>
            </a:r>
            <a:r>
              <a:rPr lang="en-GB" sz="1800" spc="-1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GB" sz="1800" kern="12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 you must maintain the level of health you need to carry out your professional role.” </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Audio 2">
            <a:hlinkClick r:id="" action="ppaction://media"/>
            <a:extLst>
              <a:ext uri="{FF2B5EF4-FFF2-40B4-BE49-F238E27FC236}">
                <a16:creationId xmlns:a16="http://schemas.microsoft.com/office/drawing/2014/main" id="{FEF4BDF5-E388-405D-B288-B284CFEF58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1700" y="6032500"/>
            <a:ext cx="304800" cy="304800"/>
          </a:xfrm>
          <a:prstGeom prst="rect">
            <a:avLst/>
          </a:prstGeom>
        </p:spPr>
      </p:pic>
    </p:spTree>
    <p:extLst>
      <p:ext uri="{BB962C8B-B14F-4D97-AF65-F5344CB8AC3E}">
        <p14:creationId xmlns:p14="http://schemas.microsoft.com/office/powerpoint/2010/main" val="388901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365127"/>
            <a:ext cx="7886700" cy="915034"/>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Health &amp; Safety legislation</a:t>
            </a:r>
          </a:p>
        </p:txBody>
      </p:sp>
      <p:sp>
        <p:nvSpPr>
          <p:cNvPr id="7" name="TextBox 6">
            <a:extLst>
              <a:ext uri="{FF2B5EF4-FFF2-40B4-BE49-F238E27FC236}">
                <a16:creationId xmlns:a16="http://schemas.microsoft.com/office/drawing/2014/main" id="{7B20B3AE-D778-4C15-A6EF-8E5A9753B5C4}"/>
              </a:ext>
            </a:extLst>
          </p:cNvPr>
          <p:cNvSpPr txBox="1"/>
          <p:nvPr/>
        </p:nvSpPr>
        <p:spPr>
          <a:xfrm>
            <a:off x="743386" y="1456082"/>
            <a:ext cx="7603660" cy="4742324"/>
          </a:xfrm>
          <a:prstGeom prst="rect">
            <a:avLst/>
          </a:prstGeom>
          <a:noFill/>
        </p:spPr>
        <p:txBody>
          <a:bodyPr wrap="square">
            <a:spAutoFit/>
          </a:bodyPr>
          <a:lstStyle/>
          <a:p>
            <a:pPr>
              <a:lnSpc>
                <a:spcPct val="100000"/>
              </a:lnSpc>
              <a:spcAft>
                <a:spcPts val="165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There's a clear duty on employers to provide drinking water at work, under the </a:t>
            </a:r>
            <a:r>
              <a:rPr lang="en-GB" sz="1800" u="sng" dirty="0">
                <a:effectLst/>
                <a:latin typeface="Arial" panose="020B0604020202020204" pitchFamily="34" charset="0"/>
                <a:ea typeface="Times New Roman" panose="02020603050405020304" pitchFamily="18" charset="0"/>
                <a:cs typeface="Arial" panose="020B0604020202020204" pitchFamily="34" charset="0"/>
                <a:hlinkClick r:id="rId5"/>
              </a:rPr>
              <a:t>Workplace (Health, Safety and Welfare) Regulations</a:t>
            </a:r>
            <a:r>
              <a:rPr lang="en-GB" sz="1800" dirty="0">
                <a:effectLst/>
                <a:latin typeface="Arial" panose="020B0604020202020204" pitchFamily="34" charset="0"/>
                <a:ea typeface="Times New Roman" panose="02020603050405020304" pitchFamily="18" charset="0"/>
                <a:cs typeface="Arial" panose="020B0604020202020204" pitchFamily="34" charset="0"/>
              </a:rPr>
              <a:t> 1992: </a:t>
            </a:r>
          </a:p>
          <a:p>
            <a:pPr>
              <a:lnSpc>
                <a:spcPct val="100000"/>
              </a:lnSpc>
            </a:pPr>
            <a:r>
              <a:rPr lang="en-GB" sz="1800" dirty="0">
                <a:latin typeface="Arial" panose="020B0604020202020204" pitchFamily="34" charset="0"/>
                <a:cs typeface="Arial" panose="020B0604020202020204" pitchFamily="34" charset="0"/>
              </a:rPr>
              <a:t>Regulation 22 Drinking water </a:t>
            </a:r>
          </a:p>
          <a:p>
            <a:pPr>
              <a:lnSpc>
                <a:spcPct val="100000"/>
              </a:lnSpc>
            </a:pPr>
            <a:endParaRPr lang="en-GB" sz="1800" dirty="0">
              <a:latin typeface="Arial" panose="020B0604020202020204" pitchFamily="34" charset="0"/>
              <a:cs typeface="Arial" panose="020B0604020202020204" pitchFamily="34" charset="0"/>
            </a:endParaRPr>
          </a:p>
          <a:p>
            <a:pPr marL="342900" indent="-342900">
              <a:lnSpc>
                <a:spcPct val="100000"/>
              </a:lnSpc>
              <a:buAutoNum type="arabicParenBoth"/>
            </a:pPr>
            <a:r>
              <a:rPr lang="en-GB" sz="1800" dirty="0">
                <a:latin typeface="Arial" panose="020B0604020202020204" pitchFamily="34" charset="0"/>
                <a:cs typeface="Arial" panose="020B0604020202020204" pitchFamily="34" charset="0"/>
              </a:rPr>
              <a:t>An adequate supply of wholesome drinking water shall be provided for all persons at work in the workplace. </a:t>
            </a:r>
          </a:p>
          <a:p>
            <a:pPr>
              <a:lnSpc>
                <a:spcPct val="100000"/>
              </a:lnSpc>
            </a:pPr>
            <a:endParaRPr lang="en-GB" sz="1800" dirty="0">
              <a:latin typeface="Arial" panose="020B0604020202020204" pitchFamily="34" charset="0"/>
              <a:cs typeface="Arial" panose="020B0604020202020204" pitchFamily="34" charset="0"/>
            </a:endParaRPr>
          </a:p>
          <a:p>
            <a:pPr>
              <a:lnSpc>
                <a:spcPct val="100000"/>
              </a:lnSpc>
            </a:pPr>
            <a:r>
              <a:rPr lang="en-GB" sz="1800" dirty="0">
                <a:latin typeface="Arial" panose="020B0604020202020204" pitchFamily="34" charset="0"/>
                <a:cs typeface="Arial" panose="020B0604020202020204" pitchFamily="34" charset="0"/>
              </a:rPr>
              <a:t>(2) Every supply of drinking water required by paragraph (1) shall – (a) be readily accessible at suitable places; and (b) be conspicuously marked by an appropriate sign where necessary for reasons of health and safety. </a:t>
            </a:r>
          </a:p>
          <a:p>
            <a:pPr>
              <a:lnSpc>
                <a:spcPct val="100000"/>
              </a:lnSpc>
            </a:pPr>
            <a:endParaRPr lang="en-GB" sz="1800" dirty="0">
              <a:latin typeface="Arial" panose="020B0604020202020204" pitchFamily="34" charset="0"/>
              <a:cs typeface="Arial" panose="020B0604020202020204" pitchFamily="34" charset="0"/>
            </a:endParaRPr>
          </a:p>
          <a:p>
            <a:pPr>
              <a:lnSpc>
                <a:spcPct val="100000"/>
              </a:lnSpc>
            </a:pPr>
            <a:r>
              <a:rPr lang="en-GB" sz="1800" dirty="0">
                <a:latin typeface="Arial" panose="020B0604020202020204" pitchFamily="34" charset="0"/>
                <a:cs typeface="Arial" panose="020B0604020202020204" pitchFamily="34" charset="0"/>
              </a:rPr>
              <a:t>(3) Where a supply of drinking water is required by paragraph (1), there shall also be provided a sufficient number of suitable cups or other drinking vessels unless the supply of drinking water is in a jet from which persons can drink easily. </a:t>
            </a:r>
          </a:p>
        </p:txBody>
      </p:sp>
      <p:pic>
        <p:nvPicPr>
          <p:cNvPr id="6" name="Audio 3">
            <a:hlinkClick r:id="" action="ppaction://media"/>
            <a:extLst>
              <a:ext uri="{FF2B5EF4-FFF2-40B4-BE49-F238E27FC236}">
                <a16:creationId xmlns:a16="http://schemas.microsoft.com/office/drawing/2014/main" id="{7DFC383B-B83D-4EC3-806A-F5AAB7664E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5814" y="5963798"/>
            <a:ext cx="304800" cy="304800"/>
          </a:xfrm>
          <a:prstGeom prst="rect">
            <a:avLst/>
          </a:prstGeom>
        </p:spPr>
      </p:pic>
    </p:spTree>
    <p:extLst>
      <p:ext uri="{BB962C8B-B14F-4D97-AF65-F5344CB8AC3E}">
        <p14:creationId xmlns:p14="http://schemas.microsoft.com/office/powerpoint/2010/main" val="3624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163790"/>
            <a:ext cx="7886700" cy="10614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Health &amp; Safety legislation</a:t>
            </a:r>
          </a:p>
        </p:txBody>
      </p:sp>
      <p:sp>
        <p:nvSpPr>
          <p:cNvPr id="7" name="TextBox 6">
            <a:extLst>
              <a:ext uri="{FF2B5EF4-FFF2-40B4-BE49-F238E27FC236}">
                <a16:creationId xmlns:a16="http://schemas.microsoft.com/office/drawing/2014/main" id="{7B20B3AE-D778-4C15-A6EF-8E5A9753B5C4}"/>
              </a:ext>
            </a:extLst>
          </p:cNvPr>
          <p:cNvSpPr txBox="1"/>
          <p:nvPr/>
        </p:nvSpPr>
        <p:spPr>
          <a:xfrm>
            <a:off x="760164" y="1146876"/>
            <a:ext cx="7603660" cy="5078313"/>
          </a:xfrm>
          <a:prstGeom prst="rect">
            <a:avLst/>
          </a:prstGeom>
          <a:noFill/>
        </p:spPr>
        <p:txBody>
          <a:bodyPr wrap="square">
            <a:spAutoFit/>
          </a:bodyPr>
          <a:lstStyle/>
          <a:p>
            <a:pPr marL="0" indent="0">
              <a:buNone/>
            </a:pPr>
            <a:r>
              <a:rPr lang="en-GB" sz="1800" u="sng" dirty="0">
                <a:effectLst/>
                <a:latin typeface="Arial" panose="020B0604020202020204" pitchFamily="34" charset="0"/>
                <a:ea typeface="Times New Roman" panose="02020603050405020304" pitchFamily="18" charset="0"/>
                <a:cs typeface="Arial" panose="020B0604020202020204" pitchFamily="34" charset="0"/>
                <a:hlinkClick r:id="rId5"/>
              </a:rPr>
              <a:t>Workplace (Health, Safety and Welfare) Regulations</a:t>
            </a:r>
            <a:r>
              <a:rPr lang="en-GB" sz="1800" dirty="0">
                <a:effectLst/>
                <a:latin typeface="Arial" panose="020B0604020202020204" pitchFamily="34" charset="0"/>
                <a:ea typeface="Times New Roman" panose="02020603050405020304" pitchFamily="18" charset="0"/>
                <a:cs typeface="Arial" panose="020B0604020202020204" pitchFamily="34" charset="0"/>
              </a:rPr>
              <a:t> 1992:</a:t>
            </a:r>
            <a:r>
              <a:rPr lang="en-GB" sz="1800" dirty="0">
                <a:latin typeface="Arial" panose="020B0604020202020204" pitchFamily="34" charset="0"/>
                <a:cs typeface="Arial" panose="020B0604020202020204" pitchFamily="34" charset="0"/>
              </a:rPr>
              <a:t> Regulation 25 Facilities for rest and to eat meals</a:t>
            </a:r>
          </a:p>
          <a:p>
            <a:pPr marL="0" indent="0">
              <a:buNone/>
            </a:pP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 (1) Suitable and sufficient rest facilities shall be provided at readily accessible places.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(2); (b) include suitable facilities to eat meals where food eaten in the workplace would otherwise be likely to become contaminated.</a:t>
            </a:r>
          </a:p>
          <a:p>
            <a:r>
              <a:rPr lang="en-GB" sz="1800" dirty="0">
                <a:latin typeface="Arial" panose="020B0604020202020204" pitchFamily="34" charset="0"/>
                <a:cs typeface="Arial" panose="020B0604020202020204" pitchFamily="34" charset="0"/>
              </a:rPr>
              <a:t>(</a:t>
            </a:r>
            <a:r>
              <a:rPr lang="en-GB" sz="1800" dirty="0" err="1">
                <a:latin typeface="Arial" panose="020B0604020202020204" pitchFamily="34" charset="0"/>
                <a:cs typeface="Arial" panose="020B0604020202020204" pitchFamily="34" charset="0"/>
              </a:rPr>
              <a:t>i</a:t>
            </a:r>
            <a:r>
              <a:rPr lang="en-GB" sz="1800" dirty="0">
                <a:latin typeface="Arial" panose="020B0604020202020204" pitchFamily="34" charset="0"/>
                <a:cs typeface="Arial" panose="020B0604020202020204" pitchFamily="34" charset="0"/>
              </a:rPr>
              <a:t>) an adequate number of tables and adequate seating with backs for the number of persons at work likely to use them at any one time; </a:t>
            </a:r>
          </a:p>
          <a:p>
            <a:r>
              <a:rPr lang="en-GB" sz="1800" dirty="0">
                <a:latin typeface="Arial" panose="020B0604020202020204" pitchFamily="34" charset="0"/>
                <a:cs typeface="Arial" panose="020B0604020202020204" pitchFamily="34" charset="0"/>
              </a:rPr>
              <a:t>(ii) seating which is adequate for the number of disabled persons at work and suitable for them.</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(4) Suitable facilities shall be provided for any person at work who is a pregnant woman or nursing mother to rest.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(5) Suitable and sufficient facilities shall be provided for persons at work to eat meals where meals are regularly eaten in the workplace.</a:t>
            </a:r>
          </a:p>
        </p:txBody>
      </p:sp>
      <p:pic>
        <p:nvPicPr>
          <p:cNvPr id="6" name="Audio 3">
            <a:hlinkClick r:id="" action="ppaction://media"/>
            <a:extLst>
              <a:ext uri="{FF2B5EF4-FFF2-40B4-BE49-F238E27FC236}">
                <a16:creationId xmlns:a16="http://schemas.microsoft.com/office/drawing/2014/main" id="{84B78F94-2414-4560-B15D-EF7F59516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5338" y="5812886"/>
            <a:ext cx="297313" cy="304800"/>
          </a:xfrm>
          <a:prstGeom prst="rect">
            <a:avLst/>
          </a:prstGeom>
        </p:spPr>
      </p:pic>
    </p:spTree>
    <p:extLst>
      <p:ext uri="{BB962C8B-B14F-4D97-AF65-F5344CB8AC3E}">
        <p14:creationId xmlns:p14="http://schemas.microsoft.com/office/powerpoint/2010/main" val="26002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163790"/>
            <a:ext cx="7886700" cy="1325563"/>
          </a:xfrm>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Health &amp; Safety legislation</a:t>
            </a:r>
          </a:p>
        </p:txBody>
      </p:sp>
      <p:sp>
        <p:nvSpPr>
          <p:cNvPr id="7" name="TextBox 6">
            <a:extLst>
              <a:ext uri="{FF2B5EF4-FFF2-40B4-BE49-F238E27FC236}">
                <a16:creationId xmlns:a16="http://schemas.microsoft.com/office/drawing/2014/main" id="{7B20B3AE-D778-4C15-A6EF-8E5A9753B5C4}"/>
              </a:ext>
            </a:extLst>
          </p:cNvPr>
          <p:cNvSpPr txBox="1"/>
          <p:nvPr/>
        </p:nvSpPr>
        <p:spPr>
          <a:xfrm>
            <a:off x="760164" y="1343651"/>
            <a:ext cx="7603660" cy="4462760"/>
          </a:xfrm>
          <a:prstGeom prst="rect">
            <a:avLst/>
          </a:prstGeom>
          <a:noFill/>
        </p:spPr>
        <p:txBody>
          <a:bodyPr wrap="square">
            <a:spAutoFit/>
          </a:bodyPr>
          <a:lstStyle/>
          <a:p>
            <a:pPr marL="0" indent="0">
              <a:lnSpc>
                <a:spcPct val="100000"/>
              </a:lnSpc>
              <a:spcAft>
                <a:spcPts val="1200"/>
              </a:spcAft>
              <a:buNone/>
            </a:pPr>
            <a:r>
              <a:rPr lang="en-GB" sz="1800" spc="-10" dirty="0">
                <a:latin typeface="Arial" panose="020B0604020202020204" pitchFamily="34" charset="0"/>
                <a:ea typeface="Times New Roman" panose="02020603050405020304" pitchFamily="18" charset="0"/>
                <a:cs typeface="Arial" panose="020B0604020202020204" pitchFamily="34" charset="0"/>
              </a:rPr>
              <a:t>E</a:t>
            </a:r>
            <a:r>
              <a:rPr lang="en-GB" sz="1800" spc="-10" dirty="0">
                <a:effectLst/>
                <a:latin typeface="Arial" panose="020B0604020202020204" pitchFamily="34" charset="0"/>
                <a:ea typeface="Times New Roman" panose="02020603050405020304" pitchFamily="18" charset="0"/>
                <a:cs typeface="Arial" panose="020B0604020202020204" pitchFamily="34" charset="0"/>
              </a:rPr>
              <a:t>mployers must ensure staff have the time to take the breaks to which they are entitled. </a:t>
            </a:r>
          </a:p>
          <a:p>
            <a:pPr>
              <a:lnSpc>
                <a:spcPct val="100000"/>
              </a:lnSpc>
              <a:spcAft>
                <a:spcPts val="1200"/>
              </a:spcAft>
            </a:pPr>
            <a:r>
              <a:rPr lang="en-GB" sz="1800" spc="-10" dirty="0">
                <a:effectLst/>
                <a:latin typeface="Arial" panose="020B0604020202020204" pitchFamily="34" charset="0"/>
                <a:ea typeface="Times New Roman" panose="02020603050405020304" pitchFamily="18" charset="0"/>
                <a:cs typeface="Arial" panose="020B0604020202020204" pitchFamily="34" charset="0"/>
              </a:rPr>
              <a:t>Under the </a:t>
            </a:r>
            <a:r>
              <a:rPr lang="en-GB" sz="1800" u="sng" spc="-10" dirty="0">
                <a:effectLst/>
                <a:latin typeface="Arial" panose="020B0604020202020204" pitchFamily="34" charset="0"/>
                <a:ea typeface="Times New Roman" panose="02020603050405020304" pitchFamily="18" charset="0"/>
                <a:cs typeface="Arial" panose="020B0604020202020204" pitchFamily="34" charset="0"/>
                <a:hlinkClick r:id="rId5"/>
              </a:rPr>
              <a:t>Working Time Regulations 1998</a:t>
            </a:r>
            <a:r>
              <a:rPr lang="en-GB" sz="1800" spc="-10" dirty="0">
                <a:effectLst/>
                <a:latin typeface="Arial" panose="020B0604020202020204" pitchFamily="34" charset="0"/>
                <a:ea typeface="Times New Roman" panose="02020603050405020304" pitchFamily="18" charset="0"/>
                <a:cs typeface="Arial" panose="020B0604020202020204" pitchFamily="34" charset="0"/>
              </a:rPr>
              <a:t>, UK workers are entitled to </a:t>
            </a:r>
            <a:r>
              <a:rPr lang="en-GB" sz="1800" u="sng" spc="-10" dirty="0">
                <a:effectLst/>
                <a:latin typeface="Arial" panose="020B0604020202020204" pitchFamily="34" charset="0"/>
                <a:ea typeface="Times New Roman" panose="02020603050405020304" pitchFamily="18" charset="0"/>
                <a:cs typeface="Arial" panose="020B0604020202020204" pitchFamily="34" charset="0"/>
                <a:hlinkClick r:id="rId6"/>
              </a:rPr>
              <a:t>a minimum 20-minute break when working for six hours or more</a:t>
            </a:r>
            <a:r>
              <a:rPr lang="en-GB" sz="1800" spc="-10" dirty="0">
                <a:effectLst/>
                <a:latin typeface="Arial" panose="020B0604020202020204" pitchFamily="34" charset="0"/>
                <a:ea typeface="Times New Roman" panose="02020603050405020304" pitchFamily="18" charset="0"/>
                <a:cs typeface="Arial" panose="020B0604020202020204" pitchFamily="34" charset="0"/>
              </a:rPr>
              <a:t>.</a:t>
            </a:r>
          </a:p>
          <a:p>
            <a:pPr marL="0" indent="0">
              <a:lnSpc>
                <a:spcPct val="100000"/>
              </a:lnSpc>
              <a:spcAft>
                <a:spcPts val="1200"/>
              </a:spcAft>
              <a:buNone/>
            </a:pPr>
            <a:r>
              <a:rPr lang="en-GB" sz="1800" spc="-10" dirty="0">
                <a:effectLst/>
                <a:latin typeface="Arial" panose="020B0604020202020204" pitchFamily="34" charset="0"/>
                <a:ea typeface="Times New Roman" panose="02020603050405020304" pitchFamily="18" charset="0"/>
                <a:cs typeface="Arial" panose="020B0604020202020204" pitchFamily="34" charset="0"/>
              </a:rPr>
              <a:t>This break should:</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0000"/>
              </a:lnSpc>
              <a:spcAft>
                <a:spcPts val="6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Arial" panose="020B0604020202020204" pitchFamily="34" charset="0"/>
              </a:rPr>
              <a:t>Be uninterrupted</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0000"/>
              </a:lnSpc>
              <a:spcAft>
                <a:spcPts val="6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Arial" panose="020B0604020202020204" pitchFamily="34" charset="0"/>
              </a:rPr>
              <a:t>Be away from your workstation/working area</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0000"/>
              </a:lnSpc>
              <a:spcAft>
                <a:spcPts val="6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Arial" panose="020B0604020202020204" pitchFamily="34" charset="0"/>
              </a:rPr>
              <a:t>Take place during working time (so not right at the start or end of the working day)</a:t>
            </a:r>
          </a:p>
          <a:p>
            <a:pPr lvl="0">
              <a:lnSpc>
                <a:spcPct val="100000"/>
              </a:lnSpc>
              <a:spcAft>
                <a:spcPts val="600"/>
              </a:spcAft>
              <a:buSzPts val="1000"/>
              <a:tabLst>
                <a:tab pos="457200" algn="l"/>
              </a:tabLs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Aft>
                <a:spcPts val="1200"/>
              </a:spcAft>
            </a:pPr>
            <a:r>
              <a:rPr lang="en-GB" sz="1800" spc="-10" dirty="0">
                <a:latin typeface="Arial" panose="020B0604020202020204" pitchFamily="34" charset="0"/>
                <a:ea typeface="Times New Roman" panose="02020603050405020304" pitchFamily="18" charset="0"/>
                <a:cs typeface="Arial" panose="020B0604020202020204" pitchFamily="34" charset="0"/>
              </a:rPr>
              <a:t>Employers must take into account staff  with underlying  health conditions  may require more breaks e.g., pregnancy/lactating, menopause, diabetes, or respiratory disease.</a:t>
            </a:r>
          </a:p>
        </p:txBody>
      </p:sp>
      <p:pic>
        <p:nvPicPr>
          <p:cNvPr id="6" name="Audio 3">
            <a:hlinkClick r:id="" action="ppaction://media"/>
            <a:extLst>
              <a:ext uri="{FF2B5EF4-FFF2-40B4-BE49-F238E27FC236}">
                <a16:creationId xmlns:a16="http://schemas.microsoft.com/office/drawing/2014/main" id="{0A310B3E-24FA-4FA1-8149-4B9B3ED293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7469" y="5885104"/>
            <a:ext cx="304800" cy="304800"/>
          </a:xfrm>
          <a:prstGeom prst="rect">
            <a:avLst/>
          </a:prstGeom>
        </p:spPr>
      </p:pic>
    </p:spTree>
    <p:extLst>
      <p:ext uri="{BB962C8B-B14F-4D97-AF65-F5344CB8AC3E}">
        <p14:creationId xmlns:p14="http://schemas.microsoft.com/office/powerpoint/2010/main" val="31736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Berry">
      <a:dk1>
        <a:srgbClr val="000000"/>
      </a:dk1>
      <a:lt1>
        <a:srgbClr val="FFFFFF"/>
      </a:lt1>
      <a:dk2>
        <a:srgbClr val="44546A"/>
      </a:dk2>
      <a:lt2>
        <a:srgbClr val="E7E6E6"/>
      </a:lt2>
      <a:accent1>
        <a:srgbClr val="371488"/>
      </a:accent1>
      <a:accent2>
        <a:srgbClr val="EE6B42"/>
      </a:accent2>
      <a:accent3>
        <a:srgbClr val="F1903D"/>
      </a:accent3>
      <a:accent4>
        <a:srgbClr val="FF3333"/>
      </a:accent4>
      <a:accent5>
        <a:srgbClr val="A63589"/>
      </a:accent5>
      <a:accent6>
        <a:srgbClr val="DD239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ydration - rebranded" id="{E50B60DE-3A1A-4D5E-B86B-E37059018D6A}" vid="{7ABB340F-4363-4DB7-9F98-92284B60FA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hydration-rebranded</Template>
  <TotalTime>0</TotalTime>
  <Words>1094</Words>
  <Application>Microsoft Office PowerPoint</Application>
  <PresentationFormat>On-screen Show (4:3)</PresentationFormat>
  <Paragraphs>123</Paragraphs>
  <Slides>16</Slides>
  <Notes>2</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&amp;quot</vt:lpstr>
      <vt:lpstr>Arial</vt:lpstr>
      <vt:lpstr>Calibri</vt:lpstr>
      <vt:lpstr>Calibri Light</vt:lpstr>
      <vt:lpstr>Symbol</vt:lpstr>
      <vt:lpstr>Office Theme</vt:lpstr>
      <vt:lpstr>Hydration  </vt:lpstr>
      <vt:lpstr>Hydration too much information?</vt:lpstr>
      <vt:lpstr>Feedback</vt:lpstr>
      <vt:lpstr>RCM 2020 survey </vt:lpstr>
      <vt:lpstr>Let’s change  the situation </vt:lpstr>
      <vt:lpstr>What to do</vt:lpstr>
      <vt:lpstr>Health &amp; Safety legislation</vt:lpstr>
      <vt:lpstr>Health &amp; Safety legislation</vt:lpstr>
      <vt:lpstr>Health &amp; Safety legislation</vt:lpstr>
      <vt:lpstr>Self care</vt:lpstr>
      <vt:lpstr>Recommended daily fluid allowance for adults</vt:lpstr>
      <vt:lpstr>Dehydration signs</vt:lpstr>
      <vt:lpstr>Effects of dehydration</vt:lpstr>
      <vt:lpstr>Remember how good is H2O ?</vt:lpstr>
      <vt:lpstr>Hydration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Hydration  </dc:title>
  <dc:creator>Emma Barr</dc:creator>
  <cp:lastModifiedBy>Emma Barr</cp:lastModifiedBy>
  <cp:revision>1</cp:revision>
  <dcterms:created xsi:type="dcterms:W3CDTF">2023-09-12T08:14:44Z</dcterms:created>
  <dcterms:modified xsi:type="dcterms:W3CDTF">2023-09-12T08:23:00Z</dcterms:modified>
</cp:coreProperties>
</file>