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75" r:id="rId6"/>
    <p:sldId id="273" r:id="rId7"/>
    <p:sldId id="260" r:id="rId8"/>
    <p:sldId id="269" r:id="rId9"/>
    <p:sldId id="264" r:id="rId10"/>
    <p:sldId id="257" r:id="rId11"/>
    <p:sldId id="265" r:id="rId12"/>
    <p:sldId id="270" r:id="rId13"/>
    <p:sldId id="272" r:id="rId14"/>
    <p:sldId id="266" r:id="rId15"/>
    <p:sldId id="267" r:id="rId16"/>
    <p:sldId id="268" r:id="rId17"/>
    <p:sldId id="262" r:id="rId18"/>
    <p:sldId id="274" r:id="rId19"/>
    <p:sldId id="263" r:id="rId20"/>
    <p:sldId id="276" r:id="rId21"/>
    <p:sldId id="271" r:id="rId22"/>
    <p:sldId id="25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7E79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2"/>
  </p:normalViewPr>
  <p:slideViewPr>
    <p:cSldViewPr snapToGrid="0" snapToObjects="1">
      <p:cViewPr varScale="1">
        <p:scale>
          <a:sx n="82" d="100"/>
          <a:sy n="82" d="100"/>
        </p:scale>
        <p:origin x="69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image" Target="../media/image38.jpg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image" Target="../media/image38.jpg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2" qsCatId="simple" csTypeId="urn:microsoft.com/office/officeart/2005/8/colors/colorful5" csCatId="colorful" phldr="1"/>
      <dgm:spPr/>
    </dgm:pt>
    <dgm:pt modelId="{C58DAB8D-756A-2645-BFAF-DB13141D5DCA}">
      <dgm:prSet phldrT="[Text]"/>
      <dgm:spPr/>
      <dgm:t>
        <a:bodyPr/>
        <a:lstStyle/>
        <a:p>
          <a:r>
            <a:rPr lang="en-US" dirty="0"/>
            <a:t>Recommendations:</a:t>
          </a:r>
        </a:p>
        <a:p>
          <a:r>
            <a:rPr lang="en-US" dirty="0"/>
            <a:t>What can we do?</a:t>
          </a:r>
        </a:p>
      </dgm:t>
    </dgm:pt>
    <dgm:pt modelId="{C281ABAA-DAC0-4C48-AC26-6F9254E1D120}" type="parTrans" cxnId="{463CD59F-DF39-9C42-8296-289DFEA5800C}">
      <dgm:prSet/>
      <dgm:spPr/>
      <dgm:t>
        <a:bodyPr/>
        <a:lstStyle/>
        <a:p>
          <a:endParaRPr lang="en-US"/>
        </a:p>
      </dgm:t>
    </dgm:pt>
    <dgm:pt modelId="{189DD960-28C5-9847-A3BF-8D28CF6027E4}" type="sibTrans" cxnId="{463CD59F-DF39-9C42-8296-289DFEA5800C}">
      <dgm:prSet/>
      <dgm:spPr/>
      <dgm:t>
        <a:bodyPr/>
        <a:lstStyle/>
        <a:p>
          <a:endParaRPr lang="en-US"/>
        </a:p>
      </dgm:t>
    </dgm:pt>
    <dgm:pt modelId="{6BC6F5AE-2609-824A-B7EE-11BEB76E1499}">
      <dgm:prSet phldrT="[Text]"/>
      <dgm:spPr/>
      <dgm:t>
        <a:bodyPr/>
        <a:lstStyle/>
        <a:p>
          <a:r>
            <a:rPr lang="en-US" dirty="0"/>
            <a:t>Assessment: case studies</a:t>
          </a:r>
        </a:p>
      </dgm:t>
    </dgm:pt>
    <dgm:pt modelId="{D5CE37D5-5855-9647-90B5-FD9B051B304A}" type="parTrans" cxnId="{9348AD41-E7B1-6748-A78C-A1CA927F0DC1}">
      <dgm:prSet/>
      <dgm:spPr/>
      <dgm:t>
        <a:bodyPr/>
        <a:lstStyle/>
        <a:p>
          <a:endParaRPr lang="en-US"/>
        </a:p>
      </dgm:t>
    </dgm:pt>
    <dgm:pt modelId="{D2B212CA-EBA6-8E4A-B7CB-BD9CAF338B1D}" type="sibTrans" cxnId="{9348AD41-E7B1-6748-A78C-A1CA927F0DC1}">
      <dgm:prSet/>
      <dgm:spPr/>
      <dgm:t>
        <a:bodyPr/>
        <a:lstStyle/>
        <a:p>
          <a:endParaRPr lang="en-US"/>
        </a:p>
      </dgm:t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/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F56A5FC-978A-E94B-90DD-4F84D8D87CBE}" type="pres">
      <dgm:prSet presAssocID="{C58DAB8D-756A-2645-BFAF-DB13141D5DCA}" presName="gear1" presStyleLbl="node1" presStyleIdx="0" presStyleCnt="3">
        <dgm:presLayoutVars>
          <dgm:chMax val="1"/>
          <dgm:bulletEnabled val="1"/>
        </dgm:presLayoutVars>
      </dgm:prSet>
      <dgm:spPr/>
    </dgm:pt>
    <dgm:pt modelId="{77388E44-C5B1-D046-867F-E6EEDAA2F1DB}" type="pres">
      <dgm:prSet presAssocID="{C58DAB8D-756A-2645-BFAF-DB13141D5DCA}" presName="gear1srcNode" presStyleLbl="node1" presStyleIdx="0" presStyleCnt="3"/>
      <dgm:spPr/>
    </dgm:pt>
    <dgm:pt modelId="{3F7D3BC8-AA52-E848-8838-53CFD0B61695}" type="pres">
      <dgm:prSet presAssocID="{C58DAB8D-756A-2645-BFAF-DB13141D5DCA}" presName="gear1dstNode" presStyleLbl="node1" presStyleIdx="0" presStyleCnt="3"/>
      <dgm:spPr/>
    </dgm:pt>
    <dgm:pt modelId="{AA885B1B-909B-4249-B941-9683116F0893}" type="pres">
      <dgm:prSet presAssocID="{6BC6F5AE-2609-824A-B7EE-11BEB76E1499}" presName="gear2" presStyleLbl="node1" presStyleIdx="1" presStyleCnt="3">
        <dgm:presLayoutVars>
          <dgm:chMax val="1"/>
          <dgm:bulletEnabled val="1"/>
        </dgm:presLayoutVars>
      </dgm:prSet>
      <dgm:spPr/>
    </dgm:pt>
    <dgm:pt modelId="{F1F7A19A-7EA6-ED41-A698-5B6ABA52D61C}" type="pres">
      <dgm:prSet presAssocID="{6BC6F5AE-2609-824A-B7EE-11BEB76E1499}" presName="gear2srcNode" presStyleLbl="node1" presStyleIdx="1" presStyleCnt="3"/>
      <dgm:spPr/>
    </dgm:pt>
    <dgm:pt modelId="{2E333B83-470F-254C-AD3F-A09EAAB3E9E8}" type="pres">
      <dgm:prSet presAssocID="{6BC6F5AE-2609-824A-B7EE-11BEB76E1499}" presName="gear2dstNode" presStyleLbl="node1" presStyleIdx="1" presStyleCnt="3"/>
      <dgm:spPr/>
    </dgm:pt>
    <dgm:pt modelId="{5424D4EF-6106-DE41-9939-C12CE0898FEF}" type="pres">
      <dgm:prSet presAssocID="{867CB3AE-873E-8B4E-8DEA-9A8CA08291B1}" presName="gear3" presStyleLbl="node1" presStyleIdx="2" presStyleCnt="3"/>
      <dgm:spPr/>
    </dgm:pt>
    <dgm:pt modelId="{53F1AECC-D21A-1041-9CE2-2E375B97AEF0}" type="pres">
      <dgm:prSet presAssocID="{867CB3AE-873E-8B4E-8DEA-9A8CA08291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287B087-26A7-D044-BD43-06B34C4C87A5}" type="pres">
      <dgm:prSet presAssocID="{867CB3AE-873E-8B4E-8DEA-9A8CA08291B1}" presName="gear3srcNode" presStyleLbl="node1" presStyleIdx="2" presStyleCnt="3"/>
      <dgm:spPr/>
    </dgm:pt>
    <dgm:pt modelId="{4170C534-34EA-3C43-846F-A88ABCB0EFC7}" type="pres">
      <dgm:prSet presAssocID="{867CB3AE-873E-8B4E-8DEA-9A8CA08291B1}" presName="gear3dstNode" presStyleLbl="node1" presStyleIdx="2" presStyleCnt="3"/>
      <dgm:spPr/>
    </dgm:pt>
    <dgm:pt modelId="{6BEF9B63-17E9-894C-BD52-0D6EEB5B8D87}" type="pres">
      <dgm:prSet presAssocID="{189DD960-28C5-9847-A3BF-8D28CF6027E4}" presName="connector1" presStyleLbl="sibTrans2D1" presStyleIdx="0" presStyleCnt="3"/>
      <dgm:spPr/>
    </dgm:pt>
    <dgm:pt modelId="{02CE0AF3-1ADD-0646-9B9F-ABE5DA88778A}" type="pres">
      <dgm:prSet presAssocID="{D2B212CA-EBA6-8E4A-B7CB-BD9CAF338B1D}" presName="connector2" presStyleLbl="sibTrans2D1" presStyleIdx="1" presStyleCnt="3"/>
      <dgm:spPr/>
    </dgm:pt>
    <dgm:pt modelId="{CB2A97FA-D020-5245-89D6-EDBDB7532655}" type="pres">
      <dgm:prSet presAssocID="{95B23E6D-E984-EB43-87A1-F5E4C8194EED}" presName="connector3" presStyleLbl="sibTrans2D1" presStyleIdx="2" presStyleCnt="3"/>
      <dgm:spPr/>
    </dgm:pt>
  </dgm:ptLst>
  <dgm:cxnLst>
    <dgm:cxn modelId="{79B3BE12-CEAA-CB49-A6D8-C0BF76BEC291}" type="presOf" srcId="{95B23E6D-E984-EB43-87A1-F5E4C8194EED}" destId="{CB2A97FA-D020-5245-89D6-EDBDB7532655}" srcOrd="0" destOrd="0" presId="urn:microsoft.com/office/officeart/2005/8/layout/gear1"/>
    <dgm:cxn modelId="{2EA1151A-1453-1148-A378-3D52099A2D9F}" type="presOf" srcId="{867CB3AE-873E-8B4E-8DEA-9A8CA08291B1}" destId="{4170C534-34EA-3C43-846F-A88ABCB0EFC7}" srcOrd="3" destOrd="0" presId="urn:microsoft.com/office/officeart/2005/8/layout/gear1"/>
    <dgm:cxn modelId="{15A4DC26-B84D-4243-95C9-7F5A4583C2EC}" type="presOf" srcId="{6BC6F5AE-2609-824A-B7EE-11BEB76E1499}" destId="{2E333B83-470F-254C-AD3F-A09EAAB3E9E8}" srcOrd="2" destOrd="0" presId="urn:microsoft.com/office/officeart/2005/8/layout/gear1"/>
    <dgm:cxn modelId="{9348AD41-E7B1-6748-A78C-A1CA927F0DC1}" srcId="{C1B63125-B4D2-B446-839C-BE984145165F}" destId="{6BC6F5AE-2609-824A-B7EE-11BEB76E1499}" srcOrd="1" destOrd="0" parTransId="{D5CE37D5-5855-9647-90B5-FD9B051B304A}" sibTransId="{D2B212CA-EBA6-8E4A-B7CB-BD9CAF338B1D}"/>
    <dgm:cxn modelId="{9DCBB563-84E8-2B48-A164-DE743A696521}" type="presOf" srcId="{867CB3AE-873E-8B4E-8DEA-9A8CA08291B1}" destId="{53F1AECC-D21A-1041-9CE2-2E375B97AEF0}" srcOrd="1" destOrd="0" presId="urn:microsoft.com/office/officeart/2005/8/layout/gear1"/>
    <dgm:cxn modelId="{D0C9E043-D945-374A-B799-2973E31611C4}" type="presOf" srcId="{867CB3AE-873E-8B4E-8DEA-9A8CA08291B1}" destId="{7287B087-26A7-D044-BD43-06B34C4C87A5}" srcOrd="2" destOrd="0" presId="urn:microsoft.com/office/officeart/2005/8/layout/gear1"/>
    <dgm:cxn modelId="{E81E8964-F85C-354D-B21C-13C3CADA5B8E}" type="presOf" srcId="{C58DAB8D-756A-2645-BFAF-DB13141D5DCA}" destId="{3F7D3BC8-AA52-E848-8838-53CFD0B61695}" srcOrd="2" destOrd="0" presId="urn:microsoft.com/office/officeart/2005/8/layout/gear1"/>
    <dgm:cxn modelId="{CE135B45-1AB3-D24A-B55E-46B885CC03F5}" type="presOf" srcId="{D2B212CA-EBA6-8E4A-B7CB-BD9CAF338B1D}" destId="{02CE0AF3-1ADD-0646-9B9F-ABE5DA88778A}" srcOrd="0" destOrd="0" presId="urn:microsoft.com/office/officeart/2005/8/layout/gear1"/>
    <dgm:cxn modelId="{D062744F-BCE0-FF4D-83D5-5179E9A3B3DD}" srcId="{C1B63125-B4D2-B446-839C-BE984145165F}" destId="{867CB3AE-873E-8B4E-8DEA-9A8CA08291B1}" srcOrd="2" destOrd="0" parTransId="{5AEDBCEC-FF1D-8C48-BBD7-3E9787E34969}" sibTransId="{95B23E6D-E984-EB43-87A1-F5E4C8194EED}"/>
    <dgm:cxn modelId="{6B69458A-0166-4D42-8F15-6D5C7D0E2241}" type="presOf" srcId="{C58DAB8D-756A-2645-BFAF-DB13141D5DCA}" destId="{77388E44-C5B1-D046-867F-E6EEDAA2F1DB}" srcOrd="1" destOrd="0" presId="urn:microsoft.com/office/officeart/2005/8/layout/gear1"/>
    <dgm:cxn modelId="{3E007A9E-8BC3-1A45-B746-441D05864DF6}" type="presOf" srcId="{C58DAB8D-756A-2645-BFAF-DB13141D5DCA}" destId="{3F56A5FC-978A-E94B-90DD-4F84D8D87CBE}" srcOrd="0" destOrd="0" presId="urn:microsoft.com/office/officeart/2005/8/layout/gear1"/>
    <dgm:cxn modelId="{463CD59F-DF39-9C42-8296-289DFEA5800C}" srcId="{C1B63125-B4D2-B446-839C-BE984145165F}" destId="{C58DAB8D-756A-2645-BFAF-DB13141D5DCA}" srcOrd="0" destOrd="0" parTransId="{C281ABAA-DAC0-4C48-AC26-6F9254E1D120}" sibTransId="{189DD960-28C5-9847-A3BF-8D28CF6027E4}"/>
    <dgm:cxn modelId="{ADA4F4B1-1F76-364A-9984-6EAA921BBFD7}" type="presOf" srcId="{6BC6F5AE-2609-824A-B7EE-11BEB76E1499}" destId="{F1F7A19A-7EA6-ED41-A698-5B6ABA52D61C}" srcOrd="1" destOrd="0" presId="urn:microsoft.com/office/officeart/2005/8/layout/gear1"/>
    <dgm:cxn modelId="{AD6F3CC4-ADFC-754B-B1BD-1A22928272B4}" type="presOf" srcId="{867CB3AE-873E-8B4E-8DEA-9A8CA08291B1}" destId="{5424D4EF-6106-DE41-9939-C12CE0898FEF}" srcOrd="0" destOrd="0" presId="urn:microsoft.com/office/officeart/2005/8/layout/gear1"/>
    <dgm:cxn modelId="{C41DBBF1-E104-8242-AC44-B0A861408D05}" type="presOf" srcId="{189DD960-28C5-9847-A3BF-8D28CF6027E4}" destId="{6BEF9B63-17E9-894C-BD52-0D6EEB5B8D87}" srcOrd="0" destOrd="0" presId="urn:microsoft.com/office/officeart/2005/8/layout/gear1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5187E3FB-FA58-284E-B7C5-7CDDE1D54426}" type="presOf" srcId="{6BC6F5AE-2609-824A-B7EE-11BEB76E1499}" destId="{AA885B1B-909B-4249-B941-9683116F0893}" srcOrd="0" destOrd="0" presId="urn:microsoft.com/office/officeart/2005/8/layout/gear1"/>
    <dgm:cxn modelId="{6802F0C5-4041-7444-8C0C-FEEFEE75D63F}" type="presParOf" srcId="{B32BD569-DD8D-6240-82CB-C275DBBB4F2A}" destId="{3F56A5FC-978A-E94B-90DD-4F84D8D87CBE}" srcOrd="0" destOrd="0" presId="urn:microsoft.com/office/officeart/2005/8/layout/gear1"/>
    <dgm:cxn modelId="{BF0A2C5F-AE8A-C44F-A88E-E30386DD44C9}" type="presParOf" srcId="{B32BD569-DD8D-6240-82CB-C275DBBB4F2A}" destId="{77388E44-C5B1-D046-867F-E6EEDAA2F1DB}" srcOrd="1" destOrd="0" presId="urn:microsoft.com/office/officeart/2005/8/layout/gear1"/>
    <dgm:cxn modelId="{3837BD77-6A75-6F42-9A25-B1EA9680ABFA}" type="presParOf" srcId="{B32BD569-DD8D-6240-82CB-C275DBBB4F2A}" destId="{3F7D3BC8-AA52-E848-8838-53CFD0B61695}" srcOrd="2" destOrd="0" presId="urn:microsoft.com/office/officeart/2005/8/layout/gear1"/>
    <dgm:cxn modelId="{2DF3F209-3A99-0741-99AE-B73EE16D7BEF}" type="presParOf" srcId="{B32BD569-DD8D-6240-82CB-C275DBBB4F2A}" destId="{AA885B1B-909B-4249-B941-9683116F0893}" srcOrd="3" destOrd="0" presId="urn:microsoft.com/office/officeart/2005/8/layout/gear1"/>
    <dgm:cxn modelId="{96E57016-27F9-9A45-8D24-934FA17C4334}" type="presParOf" srcId="{B32BD569-DD8D-6240-82CB-C275DBBB4F2A}" destId="{F1F7A19A-7EA6-ED41-A698-5B6ABA52D61C}" srcOrd="4" destOrd="0" presId="urn:microsoft.com/office/officeart/2005/8/layout/gear1"/>
    <dgm:cxn modelId="{2C67B675-7D0F-ED4B-9D2C-9B11AA509DC4}" type="presParOf" srcId="{B32BD569-DD8D-6240-82CB-C275DBBB4F2A}" destId="{2E333B83-470F-254C-AD3F-A09EAAB3E9E8}" srcOrd="5" destOrd="0" presId="urn:microsoft.com/office/officeart/2005/8/layout/gear1"/>
    <dgm:cxn modelId="{FE0272D5-2A8A-3D42-B636-54F61E1C440A}" type="presParOf" srcId="{B32BD569-DD8D-6240-82CB-C275DBBB4F2A}" destId="{5424D4EF-6106-DE41-9939-C12CE0898FEF}" srcOrd="6" destOrd="0" presId="urn:microsoft.com/office/officeart/2005/8/layout/gear1"/>
    <dgm:cxn modelId="{9B18F51C-C420-E443-AE45-D3175B12B541}" type="presParOf" srcId="{B32BD569-DD8D-6240-82CB-C275DBBB4F2A}" destId="{53F1AECC-D21A-1041-9CE2-2E375B97AEF0}" srcOrd="7" destOrd="0" presId="urn:microsoft.com/office/officeart/2005/8/layout/gear1"/>
    <dgm:cxn modelId="{13829D9B-7D9D-6043-84FC-4AF7B5F02995}" type="presParOf" srcId="{B32BD569-DD8D-6240-82CB-C275DBBB4F2A}" destId="{7287B087-26A7-D044-BD43-06B34C4C87A5}" srcOrd="8" destOrd="0" presId="urn:microsoft.com/office/officeart/2005/8/layout/gear1"/>
    <dgm:cxn modelId="{42CE5884-5537-3440-9D3C-623C3FD8AFEA}" type="presParOf" srcId="{B32BD569-DD8D-6240-82CB-C275DBBB4F2A}" destId="{4170C534-34EA-3C43-846F-A88ABCB0EFC7}" srcOrd="9" destOrd="0" presId="urn:microsoft.com/office/officeart/2005/8/layout/gear1"/>
    <dgm:cxn modelId="{9F2BCA16-C9EA-7E4A-9B02-0718D8CFE64D}" type="presParOf" srcId="{B32BD569-DD8D-6240-82CB-C275DBBB4F2A}" destId="{6BEF9B63-17E9-894C-BD52-0D6EEB5B8D87}" srcOrd="10" destOrd="0" presId="urn:microsoft.com/office/officeart/2005/8/layout/gear1"/>
    <dgm:cxn modelId="{765DC9CB-7B12-E34C-B1DC-5210BF68B8DD}" type="presParOf" srcId="{B32BD569-DD8D-6240-82CB-C275DBBB4F2A}" destId="{02CE0AF3-1ADD-0646-9B9F-ABE5DA88778A}" srcOrd="11" destOrd="0" presId="urn:microsoft.com/office/officeart/2005/8/layout/gear1"/>
    <dgm:cxn modelId="{A3FE4660-B8B0-624B-90CD-429C7DB6106D}" type="presParOf" srcId="{B32BD569-DD8D-6240-82CB-C275DBBB4F2A}" destId="{CB2A97FA-D020-5245-89D6-EDBDB753265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>
        <a:scene3d>
          <a:camera prst="orthographicFront">
            <a:rot lat="0" lon="0" rev="15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 custLinFactNeighborX="-5877" custLinFactNeighborY="-20188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9E3C03-0838-7044-A369-BD8481AA1E5C}" type="doc">
      <dgm:prSet loTypeId="urn:microsoft.com/office/officeart/2005/8/layout/vProcess5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213D7-57D1-E747-9425-4B407132BBBA}">
      <dgm:prSet/>
      <dgm:spPr/>
      <dgm:t>
        <a:bodyPr/>
        <a:lstStyle/>
        <a:p>
          <a:r>
            <a:rPr lang="en-US" dirty="0"/>
            <a:t>Introduce Patient Group Directives for midwives using TXA in every Board in Scotland </a:t>
          </a:r>
        </a:p>
      </dgm:t>
    </dgm:pt>
    <dgm:pt modelId="{3815CC80-A277-CF46-8F51-72989B093D31}" type="parTrans" cxnId="{27BFD383-F7C4-434C-9962-341A4E76B039}">
      <dgm:prSet/>
      <dgm:spPr/>
      <dgm:t>
        <a:bodyPr/>
        <a:lstStyle/>
        <a:p>
          <a:endParaRPr lang="en-US"/>
        </a:p>
      </dgm:t>
    </dgm:pt>
    <dgm:pt modelId="{2AFF1617-BBE7-3743-B8D3-357715F256C8}" type="sibTrans" cxnId="{27BFD383-F7C4-434C-9962-341A4E76B039}">
      <dgm:prSet/>
      <dgm:spPr/>
      <dgm:t>
        <a:bodyPr/>
        <a:lstStyle/>
        <a:p>
          <a:endParaRPr lang="en-US"/>
        </a:p>
      </dgm:t>
    </dgm:pt>
    <dgm:pt modelId="{52F14442-3251-F844-831A-DF9B5D2488E9}">
      <dgm:prSet/>
      <dgm:spPr/>
      <dgm:t>
        <a:bodyPr/>
        <a:lstStyle/>
        <a:p>
          <a:r>
            <a:rPr lang="en-US" dirty="0"/>
            <a:t>Include TXA on the NMC Midwives’ Exemption List </a:t>
          </a:r>
        </a:p>
      </dgm:t>
    </dgm:pt>
    <dgm:pt modelId="{1AE23458-95E2-B44A-B005-8300657F370B}" type="parTrans" cxnId="{9AA7B78C-35F3-BA42-B0FC-2AD914879776}">
      <dgm:prSet/>
      <dgm:spPr/>
      <dgm:t>
        <a:bodyPr/>
        <a:lstStyle/>
        <a:p>
          <a:endParaRPr lang="en-US"/>
        </a:p>
      </dgm:t>
    </dgm:pt>
    <dgm:pt modelId="{734AAEEE-978C-714E-9F7A-C6334A73E684}" type="sibTrans" cxnId="{9AA7B78C-35F3-BA42-B0FC-2AD914879776}">
      <dgm:prSet/>
      <dgm:spPr/>
      <dgm:t>
        <a:bodyPr/>
        <a:lstStyle/>
        <a:p>
          <a:endParaRPr lang="en-US"/>
        </a:p>
      </dgm:t>
    </dgm:pt>
    <dgm:pt modelId="{730A7E34-098C-A342-A53E-DAF40580A6DA}" type="pres">
      <dgm:prSet presAssocID="{249E3C03-0838-7044-A369-BD8481AA1E5C}" presName="outerComposite" presStyleCnt="0">
        <dgm:presLayoutVars>
          <dgm:chMax val="5"/>
          <dgm:dir/>
          <dgm:resizeHandles val="exact"/>
        </dgm:presLayoutVars>
      </dgm:prSet>
      <dgm:spPr/>
    </dgm:pt>
    <dgm:pt modelId="{C36574B2-F998-1E45-AB1D-C1C3E2DDF780}" type="pres">
      <dgm:prSet presAssocID="{249E3C03-0838-7044-A369-BD8481AA1E5C}" presName="dummyMaxCanvas" presStyleCnt="0">
        <dgm:presLayoutVars/>
      </dgm:prSet>
      <dgm:spPr/>
    </dgm:pt>
    <dgm:pt modelId="{0D901103-D1E9-744C-9E40-73B5504DF8D1}" type="pres">
      <dgm:prSet presAssocID="{249E3C03-0838-7044-A369-BD8481AA1E5C}" presName="TwoNodes_1" presStyleLbl="node1" presStyleIdx="0" presStyleCnt="2" custLinFactNeighborX="-5683" custLinFactNeighborY="-4825">
        <dgm:presLayoutVars>
          <dgm:bulletEnabled val="1"/>
        </dgm:presLayoutVars>
      </dgm:prSet>
      <dgm:spPr/>
    </dgm:pt>
    <dgm:pt modelId="{82F55E9D-27DF-6C4A-B93A-54AA459D02E7}" type="pres">
      <dgm:prSet presAssocID="{249E3C03-0838-7044-A369-BD8481AA1E5C}" presName="TwoNodes_2" presStyleLbl="node1" presStyleIdx="1" presStyleCnt="2">
        <dgm:presLayoutVars>
          <dgm:bulletEnabled val="1"/>
        </dgm:presLayoutVars>
      </dgm:prSet>
      <dgm:spPr/>
    </dgm:pt>
    <dgm:pt modelId="{4A160CE3-1712-C649-8A4A-8FA812357F55}" type="pres">
      <dgm:prSet presAssocID="{249E3C03-0838-7044-A369-BD8481AA1E5C}" presName="TwoConn_1-2" presStyleLbl="fgAccFollowNode1" presStyleIdx="0" presStyleCnt="1">
        <dgm:presLayoutVars>
          <dgm:bulletEnabled val="1"/>
        </dgm:presLayoutVars>
      </dgm:prSet>
      <dgm:spPr/>
    </dgm:pt>
    <dgm:pt modelId="{8365DCBB-CB1C-E84F-95A8-6CF6ECEDEE34}" type="pres">
      <dgm:prSet presAssocID="{249E3C03-0838-7044-A369-BD8481AA1E5C}" presName="TwoNodes_1_text" presStyleLbl="node1" presStyleIdx="1" presStyleCnt="2">
        <dgm:presLayoutVars>
          <dgm:bulletEnabled val="1"/>
        </dgm:presLayoutVars>
      </dgm:prSet>
      <dgm:spPr/>
    </dgm:pt>
    <dgm:pt modelId="{83C583BF-14C8-9243-A7AA-5ED9DC3696F9}" type="pres">
      <dgm:prSet presAssocID="{249E3C03-0838-7044-A369-BD8481AA1E5C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CDA16B31-0F08-214E-9216-B9237B2F69BD}" type="presOf" srcId="{52F14442-3251-F844-831A-DF9B5D2488E9}" destId="{82F55E9D-27DF-6C4A-B93A-54AA459D02E7}" srcOrd="0" destOrd="0" presId="urn:microsoft.com/office/officeart/2005/8/layout/vProcess5"/>
    <dgm:cxn modelId="{90D92A3B-D404-BE46-AEF7-6A0A373CF3A3}" type="presOf" srcId="{C4D213D7-57D1-E747-9425-4B407132BBBA}" destId="{0D901103-D1E9-744C-9E40-73B5504DF8D1}" srcOrd="0" destOrd="0" presId="urn:microsoft.com/office/officeart/2005/8/layout/vProcess5"/>
    <dgm:cxn modelId="{36FF4469-71FF-FD41-8B85-FA85497B95B5}" type="presOf" srcId="{2AFF1617-BBE7-3743-B8D3-357715F256C8}" destId="{4A160CE3-1712-C649-8A4A-8FA812357F55}" srcOrd="0" destOrd="0" presId="urn:microsoft.com/office/officeart/2005/8/layout/vProcess5"/>
    <dgm:cxn modelId="{F87B0A4F-C116-3841-B4FA-079611DB2077}" type="presOf" srcId="{249E3C03-0838-7044-A369-BD8481AA1E5C}" destId="{730A7E34-098C-A342-A53E-DAF40580A6DA}" srcOrd="0" destOrd="0" presId="urn:microsoft.com/office/officeart/2005/8/layout/vProcess5"/>
    <dgm:cxn modelId="{3549187C-5EB9-6948-897F-113539F1D661}" type="presOf" srcId="{52F14442-3251-F844-831A-DF9B5D2488E9}" destId="{83C583BF-14C8-9243-A7AA-5ED9DC3696F9}" srcOrd="1" destOrd="0" presId="urn:microsoft.com/office/officeart/2005/8/layout/vProcess5"/>
    <dgm:cxn modelId="{27BFD383-F7C4-434C-9962-341A4E76B039}" srcId="{249E3C03-0838-7044-A369-BD8481AA1E5C}" destId="{C4D213D7-57D1-E747-9425-4B407132BBBA}" srcOrd="0" destOrd="0" parTransId="{3815CC80-A277-CF46-8F51-72989B093D31}" sibTransId="{2AFF1617-BBE7-3743-B8D3-357715F256C8}"/>
    <dgm:cxn modelId="{9AA7B78C-35F3-BA42-B0FC-2AD914879776}" srcId="{249E3C03-0838-7044-A369-BD8481AA1E5C}" destId="{52F14442-3251-F844-831A-DF9B5D2488E9}" srcOrd="1" destOrd="0" parTransId="{1AE23458-95E2-B44A-B005-8300657F370B}" sibTransId="{734AAEEE-978C-714E-9F7A-C6334A73E684}"/>
    <dgm:cxn modelId="{7EB12BEF-62B1-7D48-8FE4-E3CBF74646FF}" type="presOf" srcId="{C4D213D7-57D1-E747-9425-4B407132BBBA}" destId="{8365DCBB-CB1C-E84F-95A8-6CF6ECEDEE34}" srcOrd="1" destOrd="0" presId="urn:microsoft.com/office/officeart/2005/8/layout/vProcess5"/>
    <dgm:cxn modelId="{A28AA982-7E2B-D742-92FF-AF2B04BCF953}" type="presParOf" srcId="{730A7E34-098C-A342-A53E-DAF40580A6DA}" destId="{C36574B2-F998-1E45-AB1D-C1C3E2DDF780}" srcOrd="0" destOrd="0" presId="urn:microsoft.com/office/officeart/2005/8/layout/vProcess5"/>
    <dgm:cxn modelId="{26794BA5-74AB-5A43-B778-05EB33445144}" type="presParOf" srcId="{730A7E34-098C-A342-A53E-DAF40580A6DA}" destId="{0D901103-D1E9-744C-9E40-73B5504DF8D1}" srcOrd="1" destOrd="0" presId="urn:microsoft.com/office/officeart/2005/8/layout/vProcess5"/>
    <dgm:cxn modelId="{8CECB159-1807-2C49-90BB-64526E157AA3}" type="presParOf" srcId="{730A7E34-098C-A342-A53E-DAF40580A6DA}" destId="{82F55E9D-27DF-6C4A-B93A-54AA459D02E7}" srcOrd="2" destOrd="0" presId="urn:microsoft.com/office/officeart/2005/8/layout/vProcess5"/>
    <dgm:cxn modelId="{8E227B1B-B33F-9B4C-ABE8-D9E05A5A7407}" type="presParOf" srcId="{730A7E34-098C-A342-A53E-DAF40580A6DA}" destId="{4A160CE3-1712-C649-8A4A-8FA812357F55}" srcOrd="3" destOrd="0" presId="urn:microsoft.com/office/officeart/2005/8/layout/vProcess5"/>
    <dgm:cxn modelId="{2D48E109-BD62-D44F-957F-E5B8EC403717}" type="presParOf" srcId="{730A7E34-098C-A342-A53E-DAF40580A6DA}" destId="{8365DCBB-CB1C-E84F-95A8-6CF6ECEDEE34}" srcOrd="4" destOrd="0" presId="urn:microsoft.com/office/officeart/2005/8/layout/vProcess5"/>
    <dgm:cxn modelId="{8144419D-8A23-9B47-B76C-423071C9CEA0}" type="presParOf" srcId="{730A7E34-098C-A342-A53E-DAF40580A6DA}" destId="{83C583BF-14C8-9243-A7AA-5ED9DC3696F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31BC74-6D86-E64D-A81A-87FDB81E9239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B08716-4C0E-1142-BB5B-2212411EBB85}">
      <dgm:prSet/>
      <dgm:spPr/>
      <dgm:t>
        <a:bodyPr/>
        <a:lstStyle/>
        <a:p>
          <a:r>
            <a:rPr lang="en-US"/>
            <a:t>Decrease in severity of PPH</a:t>
          </a:r>
        </a:p>
      </dgm:t>
    </dgm:pt>
    <dgm:pt modelId="{5222C801-4A1F-D241-96A8-41B786B913A6}" type="parTrans" cxnId="{8A52332C-527A-C149-AFE8-131704E3C87E}">
      <dgm:prSet/>
      <dgm:spPr/>
      <dgm:t>
        <a:bodyPr/>
        <a:lstStyle/>
        <a:p>
          <a:endParaRPr lang="en-US"/>
        </a:p>
      </dgm:t>
    </dgm:pt>
    <dgm:pt modelId="{C2ADF0FB-617D-004D-8DEF-B22B7F737E0E}" type="sibTrans" cxnId="{8A52332C-527A-C149-AFE8-131704E3C87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n-US"/>
        </a:p>
      </dgm:t>
    </dgm:pt>
    <dgm:pt modelId="{97464DCB-7985-0844-A15D-D0939C8604AA}">
      <dgm:prSet/>
      <dgm:spPr/>
      <dgm:t>
        <a:bodyPr/>
        <a:lstStyle/>
        <a:p>
          <a:r>
            <a:rPr lang="en-US"/>
            <a:t>Fewer blood transfusions</a:t>
          </a:r>
        </a:p>
      </dgm:t>
    </dgm:pt>
    <dgm:pt modelId="{2072AAD9-AA8A-9D4F-B602-8498E526991D}" type="parTrans" cxnId="{CA924F44-5FDD-A14F-B329-CC24CECECDA5}">
      <dgm:prSet/>
      <dgm:spPr/>
      <dgm:t>
        <a:bodyPr/>
        <a:lstStyle/>
        <a:p>
          <a:endParaRPr lang="en-US"/>
        </a:p>
      </dgm:t>
    </dgm:pt>
    <dgm:pt modelId="{2371D187-481B-DC41-9666-33871FA207E0}" type="sibTrans" cxnId="{CA924F44-5FDD-A14F-B329-CC24CECECDA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en-US"/>
        </a:p>
      </dgm:t>
    </dgm:pt>
    <dgm:pt modelId="{D6DA0B00-24BC-9E45-8B74-2B35CB5C361C}">
      <dgm:prSet/>
      <dgm:spPr/>
      <dgm:t>
        <a:bodyPr/>
        <a:lstStyle/>
        <a:p>
          <a:r>
            <a:rPr lang="en-US"/>
            <a:t>Improved breastfeeding experience</a:t>
          </a:r>
        </a:p>
      </dgm:t>
    </dgm:pt>
    <dgm:pt modelId="{C250AA11-9C76-8447-BC77-8ADBD406C27C}" type="parTrans" cxnId="{AE317287-F3F3-5243-BDC8-ED0788C1223B}">
      <dgm:prSet/>
      <dgm:spPr/>
      <dgm:t>
        <a:bodyPr/>
        <a:lstStyle/>
        <a:p>
          <a:endParaRPr lang="en-US"/>
        </a:p>
      </dgm:t>
    </dgm:pt>
    <dgm:pt modelId="{178380A0-F721-B344-B0CF-13DB1081A1DA}" type="sibTrans" cxnId="{AE317287-F3F3-5243-BDC8-ED0788C1223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EDAB5D70-D929-4F44-BFDC-01BA0FA7BBD0}">
      <dgm:prSet/>
      <dgm:spPr/>
      <dgm:t>
        <a:bodyPr/>
        <a:lstStyle/>
        <a:p>
          <a:r>
            <a:rPr lang="en-US"/>
            <a:t>Home sooner</a:t>
          </a:r>
        </a:p>
      </dgm:t>
    </dgm:pt>
    <dgm:pt modelId="{B19D8DA0-9FE5-5A42-B6DE-F9966D40A12E}" type="parTrans" cxnId="{1F00356D-A5D9-C84C-BBE6-9DDA3A6D60A5}">
      <dgm:prSet/>
      <dgm:spPr/>
      <dgm:t>
        <a:bodyPr/>
        <a:lstStyle/>
        <a:p>
          <a:endParaRPr lang="en-US"/>
        </a:p>
      </dgm:t>
    </dgm:pt>
    <dgm:pt modelId="{24B6F442-0D89-A341-8384-48BD7B1F202D}" type="sibTrans" cxnId="{1F00356D-A5D9-C84C-BBE6-9DDA3A6D60A5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742A4008-0B97-C347-9DCE-827A36E4E12F}">
      <dgm:prSet/>
      <dgm:spPr/>
      <dgm:t>
        <a:bodyPr/>
        <a:lstStyle/>
        <a:p>
          <a:r>
            <a:rPr lang="en-US"/>
            <a:t>Improved postnatal mental and physical health</a:t>
          </a:r>
        </a:p>
      </dgm:t>
    </dgm:pt>
    <dgm:pt modelId="{A5465185-8FC9-4B41-9575-C5B2398A6D91}" type="parTrans" cxnId="{B8488A75-6F70-A24F-A39E-77ABDFF866DD}">
      <dgm:prSet/>
      <dgm:spPr/>
      <dgm:t>
        <a:bodyPr/>
        <a:lstStyle/>
        <a:p>
          <a:endParaRPr lang="en-US"/>
        </a:p>
      </dgm:t>
    </dgm:pt>
    <dgm:pt modelId="{FDBA45A8-C929-AA43-9790-1CBDA41669D1}" type="sibTrans" cxnId="{B8488A75-6F70-A24F-A39E-77ABDFF866D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BACD36D0-9682-6249-823C-ADEDA3D1EA4C}">
      <dgm:prSet/>
      <dgm:spPr/>
      <dgm:t>
        <a:bodyPr/>
        <a:lstStyle/>
        <a:p>
          <a:r>
            <a:rPr lang="en-US"/>
            <a:t>Potentially reducing maternal mortality rate</a:t>
          </a:r>
        </a:p>
      </dgm:t>
    </dgm:pt>
    <dgm:pt modelId="{020E3730-4B3D-5A45-85A4-35A76741CD15}" type="parTrans" cxnId="{83D104C1-9D23-2141-8ADE-3F3408F437D2}">
      <dgm:prSet/>
      <dgm:spPr/>
      <dgm:t>
        <a:bodyPr/>
        <a:lstStyle/>
        <a:p>
          <a:endParaRPr lang="en-US"/>
        </a:p>
      </dgm:t>
    </dgm:pt>
    <dgm:pt modelId="{C1ACD798-57C4-8C4D-875B-F41E7F346049}" type="sibTrans" cxnId="{83D104C1-9D23-2141-8ADE-3F3408F437D2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6A2424F3-8C5D-9E4D-A4C3-95652389A03A}">
      <dgm:prSet/>
      <dgm:spPr/>
      <dgm:t>
        <a:bodyPr/>
        <a:lstStyle/>
        <a:p>
          <a:r>
            <a:rPr lang="en-US" dirty="0"/>
            <a:t>More time to bond</a:t>
          </a:r>
        </a:p>
      </dgm:t>
    </dgm:pt>
    <dgm:pt modelId="{D5AF892D-3DCE-0A44-AA40-46B76907A599}" type="parTrans" cxnId="{F3AF3695-5FF8-DC41-87A4-E1906EB03D1F}">
      <dgm:prSet/>
      <dgm:spPr/>
      <dgm:t>
        <a:bodyPr/>
        <a:lstStyle/>
        <a:p>
          <a:endParaRPr lang="en-US"/>
        </a:p>
      </dgm:t>
    </dgm:pt>
    <dgm:pt modelId="{54808B73-81D5-EA41-B3AE-318D7ADB94FD}" type="sibTrans" cxnId="{F3AF3695-5FF8-DC41-87A4-E1906EB03D1F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25E882E4-82B3-9842-BC78-3CEDE63A011E}" type="pres">
      <dgm:prSet presAssocID="{B331BC74-6D86-E64D-A81A-87FDB81E9239}" presName="Name0" presStyleCnt="0">
        <dgm:presLayoutVars>
          <dgm:chMax val="21"/>
          <dgm:chPref val="21"/>
        </dgm:presLayoutVars>
      </dgm:prSet>
      <dgm:spPr/>
    </dgm:pt>
    <dgm:pt modelId="{15BD71D2-6F31-6D4F-BF36-C5BCBBDD0A0C}" type="pres">
      <dgm:prSet presAssocID="{95B08716-4C0E-1142-BB5B-2212411EBB85}" presName="text1" presStyleCnt="0"/>
      <dgm:spPr/>
    </dgm:pt>
    <dgm:pt modelId="{C4EF54C1-F64E-5849-96EB-675FEA0066BA}" type="pres">
      <dgm:prSet presAssocID="{95B08716-4C0E-1142-BB5B-2212411EBB85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0ADB1DC3-3D53-F648-A177-D10C3609584C}" type="pres">
      <dgm:prSet presAssocID="{95B08716-4C0E-1142-BB5B-2212411EBB85}" presName="textaccent1" presStyleCnt="0"/>
      <dgm:spPr/>
    </dgm:pt>
    <dgm:pt modelId="{9F2F9238-8D5D-9B4F-AB8C-0B8F37186E04}" type="pres">
      <dgm:prSet presAssocID="{95B08716-4C0E-1142-BB5B-2212411EBB85}" presName="accentRepeatNode" presStyleLbl="solidAlignAcc1" presStyleIdx="0" presStyleCnt="14"/>
      <dgm:spPr/>
    </dgm:pt>
    <dgm:pt modelId="{C65C5F3A-8492-194B-9425-3078A1013E00}" type="pres">
      <dgm:prSet presAssocID="{C2ADF0FB-617D-004D-8DEF-B22B7F737E0E}" presName="image1" presStyleCnt="0"/>
      <dgm:spPr/>
    </dgm:pt>
    <dgm:pt modelId="{72FC0B95-154B-9047-804D-4B9AD26A280E}" type="pres">
      <dgm:prSet presAssocID="{C2ADF0FB-617D-004D-8DEF-B22B7F737E0E}" presName="imageRepeatNode" presStyleLbl="alignAcc1" presStyleIdx="0" presStyleCnt="7"/>
      <dgm:spPr/>
    </dgm:pt>
    <dgm:pt modelId="{6394617A-6A2A-4247-ACDD-D43BDA41DC27}" type="pres">
      <dgm:prSet presAssocID="{C2ADF0FB-617D-004D-8DEF-B22B7F737E0E}" presName="imageaccent1" presStyleCnt="0"/>
      <dgm:spPr/>
    </dgm:pt>
    <dgm:pt modelId="{AEF138A2-A0BA-E146-A3B2-6C2D01E3BDF8}" type="pres">
      <dgm:prSet presAssocID="{C2ADF0FB-617D-004D-8DEF-B22B7F737E0E}" presName="accentRepeatNode" presStyleLbl="solidAlignAcc1" presStyleIdx="1" presStyleCnt="14"/>
      <dgm:spPr/>
    </dgm:pt>
    <dgm:pt modelId="{AEC9FE97-2557-BC45-A44C-CA11E1F1B1D0}" type="pres">
      <dgm:prSet presAssocID="{97464DCB-7985-0844-A15D-D0939C8604AA}" presName="text2" presStyleCnt="0"/>
      <dgm:spPr/>
    </dgm:pt>
    <dgm:pt modelId="{EAF61706-F6B3-D846-81BE-C53012681825}" type="pres">
      <dgm:prSet presAssocID="{97464DCB-7985-0844-A15D-D0939C8604AA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54A18E3-2DB5-1441-B5B9-29549E6A0FAC}" type="pres">
      <dgm:prSet presAssocID="{97464DCB-7985-0844-A15D-D0939C8604AA}" presName="textaccent2" presStyleCnt="0"/>
      <dgm:spPr/>
    </dgm:pt>
    <dgm:pt modelId="{560D3D83-BB00-2F4B-9713-43B945DD0153}" type="pres">
      <dgm:prSet presAssocID="{97464DCB-7985-0844-A15D-D0939C8604AA}" presName="accentRepeatNode" presStyleLbl="solidAlignAcc1" presStyleIdx="2" presStyleCnt="14"/>
      <dgm:spPr/>
    </dgm:pt>
    <dgm:pt modelId="{454AA844-3686-EA47-8598-1E5776CF9C6A}" type="pres">
      <dgm:prSet presAssocID="{2371D187-481B-DC41-9666-33871FA207E0}" presName="image2" presStyleCnt="0"/>
      <dgm:spPr/>
    </dgm:pt>
    <dgm:pt modelId="{25FFD3A4-94E6-8B4A-A205-D9AC8FA055E1}" type="pres">
      <dgm:prSet presAssocID="{2371D187-481B-DC41-9666-33871FA207E0}" presName="imageRepeatNode" presStyleLbl="alignAcc1" presStyleIdx="1" presStyleCnt="7" custLinFactNeighborX="2375" custLinFactNeighborY="3721"/>
      <dgm:spPr/>
    </dgm:pt>
    <dgm:pt modelId="{EE906F1F-8FF6-2E4B-A451-3F0A2EF95595}" type="pres">
      <dgm:prSet presAssocID="{2371D187-481B-DC41-9666-33871FA207E0}" presName="imageaccent2" presStyleCnt="0"/>
      <dgm:spPr/>
    </dgm:pt>
    <dgm:pt modelId="{DEFDC72E-ECD0-C542-AD99-1D07051A883F}" type="pres">
      <dgm:prSet presAssocID="{2371D187-481B-DC41-9666-33871FA207E0}" presName="accentRepeatNode" presStyleLbl="solidAlignAcc1" presStyleIdx="3" presStyleCnt="14"/>
      <dgm:spPr/>
    </dgm:pt>
    <dgm:pt modelId="{90285F24-9941-1341-9BCA-DA3E189314D6}" type="pres">
      <dgm:prSet presAssocID="{D6DA0B00-24BC-9E45-8B74-2B35CB5C361C}" presName="text3" presStyleCnt="0"/>
      <dgm:spPr/>
    </dgm:pt>
    <dgm:pt modelId="{54588F3C-AD7A-8B43-80BC-5AB8271F9EF2}" type="pres">
      <dgm:prSet presAssocID="{D6DA0B00-24BC-9E45-8B74-2B35CB5C361C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5937AD58-089D-4B47-B378-906CABEE7093}" type="pres">
      <dgm:prSet presAssocID="{D6DA0B00-24BC-9E45-8B74-2B35CB5C361C}" presName="textaccent3" presStyleCnt="0"/>
      <dgm:spPr/>
    </dgm:pt>
    <dgm:pt modelId="{8C3AFB59-B840-7A45-9206-4488D27E9F17}" type="pres">
      <dgm:prSet presAssocID="{D6DA0B00-24BC-9E45-8B74-2B35CB5C361C}" presName="accentRepeatNode" presStyleLbl="solidAlignAcc1" presStyleIdx="4" presStyleCnt="14"/>
      <dgm:spPr/>
    </dgm:pt>
    <dgm:pt modelId="{C5C69F5C-3997-DE48-92F5-27EB7D184CAB}" type="pres">
      <dgm:prSet presAssocID="{178380A0-F721-B344-B0CF-13DB1081A1DA}" presName="image3" presStyleCnt="0"/>
      <dgm:spPr/>
    </dgm:pt>
    <dgm:pt modelId="{45EDF4AA-C6E1-1049-8358-E112ACACE81E}" type="pres">
      <dgm:prSet presAssocID="{178380A0-F721-B344-B0CF-13DB1081A1DA}" presName="imageRepeatNode" presStyleLbl="alignAcc1" presStyleIdx="2" presStyleCnt="7"/>
      <dgm:spPr/>
    </dgm:pt>
    <dgm:pt modelId="{C5024D01-93D3-7E4B-AD10-736DD4CABFEF}" type="pres">
      <dgm:prSet presAssocID="{178380A0-F721-B344-B0CF-13DB1081A1DA}" presName="imageaccent3" presStyleCnt="0"/>
      <dgm:spPr/>
    </dgm:pt>
    <dgm:pt modelId="{865FB2A0-329E-884B-B9FB-08EFA1D7464F}" type="pres">
      <dgm:prSet presAssocID="{178380A0-F721-B344-B0CF-13DB1081A1DA}" presName="accentRepeatNode" presStyleLbl="solidAlignAcc1" presStyleIdx="5" presStyleCnt="14"/>
      <dgm:spPr/>
    </dgm:pt>
    <dgm:pt modelId="{DF8AF4E2-3BE2-F54B-98A2-4278C1529C11}" type="pres">
      <dgm:prSet presAssocID="{EDAB5D70-D929-4F44-BFDC-01BA0FA7BBD0}" presName="text4" presStyleCnt="0"/>
      <dgm:spPr/>
    </dgm:pt>
    <dgm:pt modelId="{64AC711A-9BA3-5245-A8F7-9D1D7482C2E8}" type="pres">
      <dgm:prSet presAssocID="{EDAB5D70-D929-4F44-BFDC-01BA0FA7BBD0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8F06C0E6-86A2-B247-B75D-EE3E53C45069}" type="pres">
      <dgm:prSet presAssocID="{EDAB5D70-D929-4F44-BFDC-01BA0FA7BBD0}" presName="textaccent4" presStyleCnt="0"/>
      <dgm:spPr/>
    </dgm:pt>
    <dgm:pt modelId="{CADB5434-6310-444E-B0B7-9BE975FCDC73}" type="pres">
      <dgm:prSet presAssocID="{EDAB5D70-D929-4F44-BFDC-01BA0FA7BBD0}" presName="accentRepeatNode" presStyleLbl="solidAlignAcc1" presStyleIdx="6" presStyleCnt="14"/>
      <dgm:spPr/>
    </dgm:pt>
    <dgm:pt modelId="{16855138-D31E-534A-86ED-55BF71F553F2}" type="pres">
      <dgm:prSet presAssocID="{24B6F442-0D89-A341-8384-48BD7B1F202D}" presName="image4" presStyleCnt="0"/>
      <dgm:spPr/>
    </dgm:pt>
    <dgm:pt modelId="{E15DC55B-50FA-414A-86BA-BD80DC79AC37}" type="pres">
      <dgm:prSet presAssocID="{24B6F442-0D89-A341-8384-48BD7B1F202D}" presName="imageRepeatNode" presStyleLbl="alignAcc1" presStyleIdx="3" presStyleCnt="7"/>
      <dgm:spPr/>
    </dgm:pt>
    <dgm:pt modelId="{7D003DD2-BF04-4B42-BDAE-F310894752CF}" type="pres">
      <dgm:prSet presAssocID="{24B6F442-0D89-A341-8384-48BD7B1F202D}" presName="imageaccent4" presStyleCnt="0"/>
      <dgm:spPr/>
    </dgm:pt>
    <dgm:pt modelId="{AD8698FE-AE57-5C40-916E-55E62A1DD7B8}" type="pres">
      <dgm:prSet presAssocID="{24B6F442-0D89-A341-8384-48BD7B1F202D}" presName="accentRepeatNode" presStyleLbl="solidAlignAcc1" presStyleIdx="7" presStyleCnt="14"/>
      <dgm:spPr/>
    </dgm:pt>
    <dgm:pt modelId="{2B5BCDE9-F29B-194F-BC2B-4683D5C3C64F}" type="pres">
      <dgm:prSet presAssocID="{742A4008-0B97-C347-9DCE-827A36E4E12F}" presName="text5" presStyleCnt="0"/>
      <dgm:spPr/>
    </dgm:pt>
    <dgm:pt modelId="{B7BCA061-9998-1143-A26E-33D1F9F9FC49}" type="pres">
      <dgm:prSet presAssocID="{742A4008-0B97-C347-9DCE-827A36E4E12F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ED14C571-87E5-8844-995E-086AC017ED84}" type="pres">
      <dgm:prSet presAssocID="{742A4008-0B97-C347-9DCE-827A36E4E12F}" presName="textaccent5" presStyleCnt="0"/>
      <dgm:spPr/>
    </dgm:pt>
    <dgm:pt modelId="{5C3080FF-8224-644F-B56F-D51011181DDB}" type="pres">
      <dgm:prSet presAssocID="{742A4008-0B97-C347-9DCE-827A36E4E12F}" presName="accentRepeatNode" presStyleLbl="solidAlignAcc1" presStyleIdx="8" presStyleCnt="14"/>
      <dgm:spPr/>
    </dgm:pt>
    <dgm:pt modelId="{64D55B10-BE46-3246-8873-8ED1B3E1DA65}" type="pres">
      <dgm:prSet presAssocID="{FDBA45A8-C929-AA43-9790-1CBDA41669D1}" presName="image5" presStyleCnt="0"/>
      <dgm:spPr/>
    </dgm:pt>
    <dgm:pt modelId="{047C1965-7EDD-C44E-8903-CCC600F11DD9}" type="pres">
      <dgm:prSet presAssocID="{FDBA45A8-C929-AA43-9790-1CBDA41669D1}" presName="imageRepeatNode" presStyleLbl="alignAcc1" presStyleIdx="4" presStyleCnt="7"/>
      <dgm:spPr/>
    </dgm:pt>
    <dgm:pt modelId="{BF25ACB2-F997-AB45-905D-92A89F3A046C}" type="pres">
      <dgm:prSet presAssocID="{FDBA45A8-C929-AA43-9790-1CBDA41669D1}" presName="imageaccent5" presStyleCnt="0"/>
      <dgm:spPr/>
    </dgm:pt>
    <dgm:pt modelId="{A5AA6840-D3B7-1841-BAEA-B0C4FD0CC55E}" type="pres">
      <dgm:prSet presAssocID="{FDBA45A8-C929-AA43-9790-1CBDA41669D1}" presName="accentRepeatNode" presStyleLbl="solidAlignAcc1" presStyleIdx="9" presStyleCnt="14"/>
      <dgm:spPr/>
    </dgm:pt>
    <dgm:pt modelId="{EF85AF25-7DFB-114C-A59E-B7C036C11A47}" type="pres">
      <dgm:prSet presAssocID="{BACD36D0-9682-6249-823C-ADEDA3D1EA4C}" presName="text6" presStyleCnt="0"/>
      <dgm:spPr/>
    </dgm:pt>
    <dgm:pt modelId="{425BA321-5D42-5A4A-B575-B0E0A3C9E4D1}" type="pres">
      <dgm:prSet presAssocID="{BACD36D0-9682-6249-823C-ADEDA3D1EA4C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B0AB0404-6EF5-E049-BA68-7B185B54038E}" type="pres">
      <dgm:prSet presAssocID="{BACD36D0-9682-6249-823C-ADEDA3D1EA4C}" presName="textaccent6" presStyleCnt="0"/>
      <dgm:spPr/>
    </dgm:pt>
    <dgm:pt modelId="{A26B76CE-CAA2-D64A-B88F-386EF7836CA0}" type="pres">
      <dgm:prSet presAssocID="{BACD36D0-9682-6249-823C-ADEDA3D1EA4C}" presName="accentRepeatNode" presStyleLbl="solidAlignAcc1" presStyleIdx="10" presStyleCnt="14"/>
      <dgm:spPr/>
    </dgm:pt>
    <dgm:pt modelId="{73D2810E-9E28-AD47-93D2-1F8998634A31}" type="pres">
      <dgm:prSet presAssocID="{C1ACD798-57C4-8C4D-875B-F41E7F346049}" presName="image6" presStyleCnt="0"/>
      <dgm:spPr/>
    </dgm:pt>
    <dgm:pt modelId="{758CB192-D568-0B40-AA50-6B925EF31BA5}" type="pres">
      <dgm:prSet presAssocID="{C1ACD798-57C4-8C4D-875B-F41E7F346049}" presName="imageRepeatNode" presStyleLbl="alignAcc1" presStyleIdx="5" presStyleCnt="7"/>
      <dgm:spPr/>
    </dgm:pt>
    <dgm:pt modelId="{81D039CC-2343-FB46-A057-9471119475CB}" type="pres">
      <dgm:prSet presAssocID="{C1ACD798-57C4-8C4D-875B-F41E7F346049}" presName="imageaccent6" presStyleCnt="0"/>
      <dgm:spPr/>
    </dgm:pt>
    <dgm:pt modelId="{05870612-0F79-D140-B1F0-A4F6E667774B}" type="pres">
      <dgm:prSet presAssocID="{C1ACD798-57C4-8C4D-875B-F41E7F346049}" presName="accentRepeatNode" presStyleLbl="solidAlignAcc1" presStyleIdx="11" presStyleCnt="14"/>
      <dgm:spPr/>
    </dgm:pt>
    <dgm:pt modelId="{246C5CE1-E7CD-2A41-8FA7-FD0CD439FE80}" type="pres">
      <dgm:prSet presAssocID="{6A2424F3-8C5D-9E4D-A4C3-95652389A03A}" presName="text7" presStyleCnt="0"/>
      <dgm:spPr/>
    </dgm:pt>
    <dgm:pt modelId="{1C007946-9D3A-3246-94E6-92C0A15B7589}" type="pres">
      <dgm:prSet presAssocID="{6A2424F3-8C5D-9E4D-A4C3-95652389A03A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DFBF5DB0-A3A1-3A44-93CE-0FCEC3942DFF}" type="pres">
      <dgm:prSet presAssocID="{6A2424F3-8C5D-9E4D-A4C3-95652389A03A}" presName="textaccent7" presStyleCnt="0"/>
      <dgm:spPr/>
    </dgm:pt>
    <dgm:pt modelId="{CFB5D01C-81F5-0F48-BE4F-EC61ADD90E77}" type="pres">
      <dgm:prSet presAssocID="{6A2424F3-8C5D-9E4D-A4C3-95652389A03A}" presName="accentRepeatNode" presStyleLbl="solidAlignAcc1" presStyleIdx="12" presStyleCnt="14"/>
      <dgm:spPr/>
    </dgm:pt>
    <dgm:pt modelId="{3E198229-CFDE-A74E-A0C1-106DF92C69E5}" type="pres">
      <dgm:prSet presAssocID="{54808B73-81D5-EA41-B3AE-318D7ADB94FD}" presName="image7" presStyleCnt="0"/>
      <dgm:spPr/>
    </dgm:pt>
    <dgm:pt modelId="{AE2EB9DF-8676-6641-92FF-D9F23623E8BE}" type="pres">
      <dgm:prSet presAssocID="{54808B73-81D5-EA41-B3AE-318D7ADB94FD}" presName="imageRepeatNode" presStyleLbl="alignAcc1" presStyleIdx="6" presStyleCnt="7"/>
      <dgm:spPr/>
    </dgm:pt>
    <dgm:pt modelId="{2B535416-8367-3B4A-BAE6-D1286F280A47}" type="pres">
      <dgm:prSet presAssocID="{54808B73-81D5-EA41-B3AE-318D7ADB94FD}" presName="imageaccent7" presStyleCnt="0"/>
      <dgm:spPr/>
    </dgm:pt>
    <dgm:pt modelId="{8910358F-D66D-BB48-AE71-C9DA25BC75B7}" type="pres">
      <dgm:prSet presAssocID="{54808B73-81D5-EA41-B3AE-318D7ADB94FD}" presName="accentRepeatNode" presStyleLbl="solidAlignAcc1" presStyleIdx="13" presStyleCnt="14"/>
      <dgm:spPr/>
    </dgm:pt>
  </dgm:ptLst>
  <dgm:cxnLst>
    <dgm:cxn modelId="{4AE40008-69F8-A146-9B22-4E11923C9BCB}" type="presOf" srcId="{C2ADF0FB-617D-004D-8DEF-B22B7F737E0E}" destId="{72FC0B95-154B-9047-804D-4B9AD26A280E}" srcOrd="0" destOrd="0" presId="urn:microsoft.com/office/officeart/2008/layout/HexagonCluster"/>
    <dgm:cxn modelId="{84C26C27-6C70-B048-A80B-2CD751930C63}" type="presOf" srcId="{C1ACD798-57C4-8C4D-875B-F41E7F346049}" destId="{758CB192-D568-0B40-AA50-6B925EF31BA5}" srcOrd="0" destOrd="0" presId="urn:microsoft.com/office/officeart/2008/layout/HexagonCluster"/>
    <dgm:cxn modelId="{06C4E22B-8116-F646-BF3D-10D85DACB766}" type="presOf" srcId="{97464DCB-7985-0844-A15D-D0939C8604AA}" destId="{EAF61706-F6B3-D846-81BE-C53012681825}" srcOrd="0" destOrd="0" presId="urn:microsoft.com/office/officeart/2008/layout/HexagonCluster"/>
    <dgm:cxn modelId="{8A52332C-527A-C149-AFE8-131704E3C87E}" srcId="{B331BC74-6D86-E64D-A81A-87FDB81E9239}" destId="{95B08716-4C0E-1142-BB5B-2212411EBB85}" srcOrd="0" destOrd="0" parTransId="{5222C801-4A1F-D241-96A8-41B786B913A6}" sibTransId="{C2ADF0FB-617D-004D-8DEF-B22B7F737E0E}"/>
    <dgm:cxn modelId="{9A570830-C0B0-6D41-B7D1-586422614D9A}" type="presOf" srcId="{2371D187-481B-DC41-9666-33871FA207E0}" destId="{25FFD3A4-94E6-8B4A-A205-D9AC8FA055E1}" srcOrd="0" destOrd="0" presId="urn:microsoft.com/office/officeart/2008/layout/HexagonCluster"/>
    <dgm:cxn modelId="{9497283A-7E7F-EB4D-AC88-8DB8CEED78C5}" type="presOf" srcId="{D6DA0B00-24BC-9E45-8B74-2B35CB5C361C}" destId="{54588F3C-AD7A-8B43-80BC-5AB8271F9EF2}" srcOrd="0" destOrd="0" presId="urn:microsoft.com/office/officeart/2008/layout/HexagonCluster"/>
    <dgm:cxn modelId="{CA924F44-5FDD-A14F-B329-CC24CECECDA5}" srcId="{B331BC74-6D86-E64D-A81A-87FDB81E9239}" destId="{97464DCB-7985-0844-A15D-D0939C8604AA}" srcOrd="1" destOrd="0" parTransId="{2072AAD9-AA8A-9D4F-B602-8498E526991D}" sibTransId="{2371D187-481B-DC41-9666-33871FA207E0}"/>
    <dgm:cxn modelId="{F9846F6C-2F19-0A42-BA01-056268EACE7A}" type="presOf" srcId="{6A2424F3-8C5D-9E4D-A4C3-95652389A03A}" destId="{1C007946-9D3A-3246-94E6-92C0A15B7589}" srcOrd="0" destOrd="0" presId="urn:microsoft.com/office/officeart/2008/layout/HexagonCluster"/>
    <dgm:cxn modelId="{1F00356D-A5D9-C84C-BBE6-9DDA3A6D60A5}" srcId="{B331BC74-6D86-E64D-A81A-87FDB81E9239}" destId="{EDAB5D70-D929-4F44-BFDC-01BA0FA7BBD0}" srcOrd="3" destOrd="0" parTransId="{B19D8DA0-9FE5-5A42-B6DE-F9966D40A12E}" sibTransId="{24B6F442-0D89-A341-8384-48BD7B1F202D}"/>
    <dgm:cxn modelId="{2427856E-E752-6049-923D-329EDEEAFC5B}" type="presOf" srcId="{EDAB5D70-D929-4F44-BFDC-01BA0FA7BBD0}" destId="{64AC711A-9BA3-5245-A8F7-9D1D7482C2E8}" srcOrd="0" destOrd="0" presId="urn:microsoft.com/office/officeart/2008/layout/HexagonCluster"/>
    <dgm:cxn modelId="{02A13773-FBEE-2F4F-BAD1-30237A8C7C7E}" type="presOf" srcId="{95B08716-4C0E-1142-BB5B-2212411EBB85}" destId="{C4EF54C1-F64E-5849-96EB-675FEA0066BA}" srcOrd="0" destOrd="0" presId="urn:microsoft.com/office/officeart/2008/layout/HexagonCluster"/>
    <dgm:cxn modelId="{B8488A75-6F70-A24F-A39E-77ABDFF866DD}" srcId="{B331BC74-6D86-E64D-A81A-87FDB81E9239}" destId="{742A4008-0B97-C347-9DCE-827A36E4E12F}" srcOrd="4" destOrd="0" parTransId="{A5465185-8FC9-4B41-9575-C5B2398A6D91}" sibTransId="{FDBA45A8-C929-AA43-9790-1CBDA41669D1}"/>
    <dgm:cxn modelId="{C1A1427C-89E4-0740-8F66-1CA71A243AFE}" type="presOf" srcId="{24B6F442-0D89-A341-8384-48BD7B1F202D}" destId="{E15DC55B-50FA-414A-86BA-BD80DC79AC37}" srcOrd="0" destOrd="0" presId="urn:microsoft.com/office/officeart/2008/layout/HexagonCluster"/>
    <dgm:cxn modelId="{AE317287-F3F3-5243-BDC8-ED0788C1223B}" srcId="{B331BC74-6D86-E64D-A81A-87FDB81E9239}" destId="{D6DA0B00-24BC-9E45-8B74-2B35CB5C361C}" srcOrd="2" destOrd="0" parTransId="{C250AA11-9C76-8447-BC77-8ADBD406C27C}" sibTransId="{178380A0-F721-B344-B0CF-13DB1081A1DA}"/>
    <dgm:cxn modelId="{F3AF3695-5FF8-DC41-87A4-E1906EB03D1F}" srcId="{B331BC74-6D86-E64D-A81A-87FDB81E9239}" destId="{6A2424F3-8C5D-9E4D-A4C3-95652389A03A}" srcOrd="6" destOrd="0" parTransId="{D5AF892D-3DCE-0A44-AA40-46B76907A599}" sibTransId="{54808B73-81D5-EA41-B3AE-318D7ADB94FD}"/>
    <dgm:cxn modelId="{46FE1F9A-6E10-EE41-BA73-9949758B004A}" type="presOf" srcId="{FDBA45A8-C929-AA43-9790-1CBDA41669D1}" destId="{047C1965-7EDD-C44E-8903-CCC600F11DD9}" srcOrd="0" destOrd="0" presId="urn:microsoft.com/office/officeart/2008/layout/HexagonCluster"/>
    <dgm:cxn modelId="{0177F7A4-8C25-CA42-B07E-52208F81A628}" type="presOf" srcId="{178380A0-F721-B344-B0CF-13DB1081A1DA}" destId="{45EDF4AA-C6E1-1049-8358-E112ACACE81E}" srcOrd="0" destOrd="0" presId="urn:microsoft.com/office/officeart/2008/layout/HexagonCluster"/>
    <dgm:cxn modelId="{B1E1AFA5-A58F-C74E-826C-A3B081D04EC1}" type="presOf" srcId="{54808B73-81D5-EA41-B3AE-318D7ADB94FD}" destId="{AE2EB9DF-8676-6641-92FF-D9F23623E8BE}" srcOrd="0" destOrd="0" presId="urn:microsoft.com/office/officeart/2008/layout/HexagonCluster"/>
    <dgm:cxn modelId="{F0466EB2-5175-2947-92B5-9633F1C0AB83}" type="presOf" srcId="{742A4008-0B97-C347-9DCE-827A36E4E12F}" destId="{B7BCA061-9998-1143-A26E-33D1F9F9FC49}" srcOrd="0" destOrd="0" presId="urn:microsoft.com/office/officeart/2008/layout/HexagonCluster"/>
    <dgm:cxn modelId="{83D104C1-9D23-2141-8ADE-3F3408F437D2}" srcId="{B331BC74-6D86-E64D-A81A-87FDB81E9239}" destId="{BACD36D0-9682-6249-823C-ADEDA3D1EA4C}" srcOrd="5" destOrd="0" parTransId="{020E3730-4B3D-5A45-85A4-35A76741CD15}" sibTransId="{C1ACD798-57C4-8C4D-875B-F41E7F346049}"/>
    <dgm:cxn modelId="{008374CA-C75C-A94C-87BB-5F708F528764}" type="presOf" srcId="{BACD36D0-9682-6249-823C-ADEDA3D1EA4C}" destId="{425BA321-5D42-5A4A-B575-B0E0A3C9E4D1}" srcOrd="0" destOrd="0" presId="urn:microsoft.com/office/officeart/2008/layout/HexagonCluster"/>
    <dgm:cxn modelId="{A3DD68DB-7966-9C42-90FD-782683272629}" type="presOf" srcId="{B331BC74-6D86-E64D-A81A-87FDB81E9239}" destId="{25E882E4-82B3-9842-BC78-3CEDE63A011E}" srcOrd="0" destOrd="0" presId="urn:microsoft.com/office/officeart/2008/layout/HexagonCluster"/>
    <dgm:cxn modelId="{AA30191A-7FBC-4E49-979B-D44D19CDB535}" type="presParOf" srcId="{25E882E4-82B3-9842-BC78-3CEDE63A011E}" destId="{15BD71D2-6F31-6D4F-BF36-C5BCBBDD0A0C}" srcOrd="0" destOrd="0" presId="urn:microsoft.com/office/officeart/2008/layout/HexagonCluster"/>
    <dgm:cxn modelId="{7D11D07E-A369-6441-A6B9-8976270631A8}" type="presParOf" srcId="{15BD71D2-6F31-6D4F-BF36-C5BCBBDD0A0C}" destId="{C4EF54C1-F64E-5849-96EB-675FEA0066BA}" srcOrd="0" destOrd="0" presId="urn:microsoft.com/office/officeart/2008/layout/HexagonCluster"/>
    <dgm:cxn modelId="{DA7DB675-DE4F-3349-B9BD-F0AF33925792}" type="presParOf" srcId="{25E882E4-82B3-9842-BC78-3CEDE63A011E}" destId="{0ADB1DC3-3D53-F648-A177-D10C3609584C}" srcOrd="1" destOrd="0" presId="urn:microsoft.com/office/officeart/2008/layout/HexagonCluster"/>
    <dgm:cxn modelId="{BFE4E976-CE62-2945-8306-38849C8F93CB}" type="presParOf" srcId="{0ADB1DC3-3D53-F648-A177-D10C3609584C}" destId="{9F2F9238-8D5D-9B4F-AB8C-0B8F37186E04}" srcOrd="0" destOrd="0" presId="urn:microsoft.com/office/officeart/2008/layout/HexagonCluster"/>
    <dgm:cxn modelId="{06888670-BD85-F64A-B1E9-315D9C185CA3}" type="presParOf" srcId="{25E882E4-82B3-9842-BC78-3CEDE63A011E}" destId="{C65C5F3A-8492-194B-9425-3078A1013E00}" srcOrd="2" destOrd="0" presId="urn:microsoft.com/office/officeart/2008/layout/HexagonCluster"/>
    <dgm:cxn modelId="{826FAE56-8A29-1C42-9AB0-9CA113EFAB14}" type="presParOf" srcId="{C65C5F3A-8492-194B-9425-3078A1013E00}" destId="{72FC0B95-154B-9047-804D-4B9AD26A280E}" srcOrd="0" destOrd="0" presId="urn:microsoft.com/office/officeart/2008/layout/HexagonCluster"/>
    <dgm:cxn modelId="{6ED9826A-4288-864C-9B03-DD1BC78743C8}" type="presParOf" srcId="{25E882E4-82B3-9842-BC78-3CEDE63A011E}" destId="{6394617A-6A2A-4247-ACDD-D43BDA41DC27}" srcOrd="3" destOrd="0" presId="urn:microsoft.com/office/officeart/2008/layout/HexagonCluster"/>
    <dgm:cxn modelId="{794F1DB5-98A2-A741-A18E-BB9E197E605C}" type="presParOf" srcId="{6394617A-6A2A-4247-ACDD-D43BDA41DC27}" destId="{AEF138A2-A0BA-E146-A3B2-6C2D01E3BDF8}" srcOrd="0" destOrd="0" presId="urn:microsoft.com/office/officeart/2008/layout/HexagonCluster"/>
    <dgm:cxn modelId="{94579A31-210E-2C49-8E3D-A495D5834390}" type="presParOf" srcId="{25E882E4-82B3-9842-BC78-3CEDE63A011E}" destId="{AEC9FE97-2557-BC45-A44C-CA11E1F1B1D0}" srcOrd="4" destOrd="0" presId="urn:microsoft.com/office/officeart/2008/layout/HexagonCluster"/>
    <dgm:cxn modelId="{2E50F6E9-A64C-0645-BF17-B58CAF373AC9}" type="presParOf" srcId="{AEC9FE97-2557-BC45-A44C-CA11E1F1B1D0}" destId="{EAF61706-F6B3-D846-81BE-C53012681825}" srcOrd="0" destOrd="0" presId="urn:microsoft.com/office/officeart/2008/layout/HexagonCluster"/>
    <dgm:cxn modelId="{FF1C51AF-3135-1246-89D1-ECFC7DFF661E}" type="presParOf" srcId="{25E882E4-82B3-9842-BC78-3CEDE63A011E}" destId="{254A18E3-2DB5-1441-B5B9-29549E6A0FAC}" srcOrd="5" destOrd="0" presId="urn:microsoft.com/office/officeart/2008/layout/HexagonCluster"/>
    <dgm:cxn modelId="{9F955C63-7752-3C47-9B50-DE281E4B911C}" type="presParOf" srcId="{254A18E3-2DB5-1441-B5B9-29549E6A0FAC}" destId="{560D3D83-BB00-2F4B-9713-43B945DD0153}" srcOrd="0" destOrd="0" presId="urn:microsoft.com/office/officeart/2008/layout/HexagonCluster"/>
    <dgm:cxn modelId="{D987B5E8-CC1B-A742-BE94-FFC536B98476}" type="presParOf" srcId="{25E882E4-82B3-9842-BC78-3CEDE63A011E}" destId="{454AA844-3686-EA47-8598-1E5776CF9C6A}" srcOrd="6" destOrd="0" presId="urn:microsoft.com/office/officeart/2008/layout/HexagonCluster"/>
    <dgm:cxn modelId="{D881D0A3-A2BA-A84B-B2A3-6722A800A740}" type="presParOf" srcId="{454AA844-3686-EA47-8598-1E5776CF9C6A}" destId="{25FFD3A4-94E6-8B4A-A205-D9AC8FA055E1}" srcOrd="0" destOrd="0" presId="urn:microsoft.com/office/officeart/2008/layout/HexagonCluster"/>
    <dgm:cxn modelId="{BA40C5CB-A2B2-CE4C-A188-EDB7FB08D9B3}" type="presParOf" srcId="{25E882E4-82B3-9842-BC78-3CEDE63A011E}" destId="{EE906F1F-8FF6-2E4B-A451-3F0A2EF95595}" srcOrd="7" destOrd="0" presId="urn:microsoft.com/office/officeart/2008/layout/HexagonCluster"/>
    <dgm:cxn modelId="{86FABC17-D6FD-8F41-B62C-BE731D0DE75A}" type="presParOf" srcId="{EE906F1F-8FF6-2E4B-A451-3F0A2EF95595}" destId="{DEFDC72E-ECD0-C542-AD99-1D07051A883F}" srcOrd="0" destOrd="0" presId="urn:microsoft.com/office/officeart/2008/layout/HexagonCluster"/>
    <dgm:cxn modelId="{F9F3A9FF-0585-0A4D-A4F3-89DCC703FFA6}" type="presParOf" srcId="{25E882E4-82B3-9842-BC78-3CEDE63A011E}" destId="{90285F24-9941-1341-9BCA-DA3E189314D6}" srcOrd="8" destOrd="0" presId="urn:microsoft.com/office/officeart/2008/layout/HexagonCluster"/>
    <dgm:cxn modelId="{BD2A2551-71A8-8A4C-8F95-0EDB1088AC14}" type="presParOf" srcId="{90285F24-9941-1341-9BCA-DA3E189314D6}" destId="{54588F3C-AD7A-8B43-80BC-5AB8271F9EF2}" srcOrd="0" destOrd="0" presId="urn:microsoft.com/office/officeart/2008/layout/HexagonCluster"/>
    <dgm:cxn modelId="{B35138A5-AB42-E44A-B6B7-6A42998213A0}" type="presParOf" srcId="{25E882E4-82B3-9842-BC78-3CEDE63A011E}" destId="{5937AD58-089D-4B47-B378-906CABEE7093}" srcOrd="9" destOrd="0" presId="urn:microsoft.com/office/officeart/2008/layout/HexagonCluster"/>
    <dgm:cxn modelId="{F0FF7774-658B-2D40-8769-FE5550FE994C}" type="presParOf" srcId="{5937AD58-089D-4B47-B378-906CABEE7093}" destId="{8C3AFB59-B840-7A45-9206-4488D27E9F17}" srcOrd="0" destOrd="0" presId="urn:microsoft.com/office/officeart/2008/layout/HexagonCluster"/>
    <dgm:cxn modelId="{1BC719ED-6EF8-4140-A709-B36D0DEDF702}" type="presParOf" srcId="{25E882E4-82B3-9842-BC78-3CEDE63A011E}" destId="{C5C69F5C-3997-DE48-92F5-27EB7D184CAB}" srcOrd="10" destOrd="0" presId="urn:microsoft.com/office/officeart/2008/layout/HexagonCluster"/>
    <dgm:cxn modelId="{7AA7ECEA-1D0A-CA49-9A73-9677D31ECFC0}" type="presParOf" srcId="{C5C69F5C-3997-DE48-92F5-27EB7D184CAB}" destId="{45EDF4AA-C6E1-1049-8358-E112ACACE81E}" srcOrd="0" destOrd="0" presId="urn:microsoft.com/office/officeart/2008/layout/HexagonCluster"/>
    <dgm:cxn modelId="{32149D47-7364-0342-886A-91267914D71E}" type="presParOf" srcId="{25E882E4-82B3-9842-BC78-3CEDE63A011E}" destId="{C5024D01-93D3-7E4B-AD10-736DD4CABFEF}" srcOrd="11" destOrd="0" presId="urn:microsoft.com/office/officeart/2008/layout/HexagonCluster"/>
    <dgm:cxn modelId="{BAF0AA46-8EBE-ED49-9263-28D35D45F999}" type="presParOf" srcId="{C5024D01-93D3-7E4B-AD10-736DD4CABFEF}" destId="{865FB2A0-329E-884B-B9FB-08EFA1D7464F}" srcOrd="0" destOrd="0" presId="urn:microsoft.com/office/officeart/2008/layout/HexagonCluster"/>
    <dgm:cxn modelId="{318632A3-286C-3B4E-9813-C79E260A2EE8}" type="presParOf" srcId="{25E882E4-82B3-9842-BC78-3CEDE63A011E}" destId="{DF8AF4E2-3BE2-F54B-98A2-4278C1529C11}" srcOrd="12" destOrd="0" presId="urn:microsoft.com/office/officeart/2008/layout/HexagonCluster"/>
    <dgm:cxn modelId="{73D0476A-D908-324C-AD29-9DF7AD566968}" type="presParOf" srcId="{DF8AF4E2-3BE2-F54B-98A2-4278C1529C11}" destId="{64AC711A-9BA3-5245-A8F7-9D1D7482C2E8}" srcOrd="0" destOrd="0" presId="urn:microsoft.com/office/officeart/2008/layout/HexagonCluster"/>
    <dgm:cxn modelId="{DC35AF63-4296-FC48-AED5-158A87D3A64F}" type="presParOf" srcId="{25E882E4-82B3-9842-BC78-3CEDE63A011E}" destId="{8F06C0E6-86A2-B247-B75D-EE3E53C45069}" srcOrd="13" destOrd="0" presId="urn:microsoft.com/office/officeart/2008/layout/HexagonCluster"/>
    <dgm:cxn modelId="{D3BDF73E-3907-C34D-AE43-6B44DFA2B9F8}" type="presParOf" srcId="{8F06C0E6-86A2-B247-B75D-EE3E53C45069}" destId="{CADB5434-6310-444E-B0B7-9BE975FCDC73}" srcOrd="0" destOrd="0" presId="urn:microsoft.com/office/officeart/2008/layout/HexagonCluster"/>
    <dgm:cxn modelId="{9837A5A1-9EAF-BA4E-9139-50AF009345B9}" type="presParOf" srcId="{25E882E4-82B3-9842-BC78-3CEDE63A011E}" destId="{16855138-D31E-534A-86ED-55BF71F553F2}" srcOrd="14" destOrd="0" presId="urn:microsoft.com/office/officeart/2008/layout/HexagonCluster"/>
    <dgm:cxn modelId="{AD79EB3A-ED9C-FE41-9872-DAFBDDD6BD5B}" type="presParOf" srcId="{16855138-D31E-534A-86ED-55BF71F553F2}" destId="{E15DC55B-50FA-414A-86BA-BD80DC79AC37}" srcOrd="0" destOrd="0" presId="urn:microsoft.com/office/officeart/2008/layout/HexagonCluster"/>
    <dgm:cxn modelId="{B91D00F7-DC65-4D4F-B99F-3375A572D372}" type="presParOf" srcId="{25E882E4-82B3-9842-BC78-3CEDE63A011E}" destId="{7D003DD2-BF04-4B42-BDAE-F310894752CF}" srcOrd="15" destOrd="0" presId="urn:microsoft.com/office/officeart/2008/layout/HexagonCluster"/>
    <dgm:cxn modelId="{9FDAB12A-9F9A-B944-B7B4-7606556D866B}" type="presParOf" srcId="{7D003DD2-BF04-4B42-BDAE-F310894752CF}" destId="{AD8698FE-AE57-5C40-916E-55E62A1DD7B8}" srcOrd="0" destOrd="0" presId="urn:microsoft.com/office/officeart/2008/layout/HexagonCluster"/>
    <dgm:cxn modelId="{D45724D0-4BB5-3343-B324-C7DA07B64084}" type="presParOf" srcId="{25E882E4-82B3-9842-BC78-3CEDE63A011E}" destId="{2B5BCDE9-F29B-194F-BC2B-4683D5C3C64F}" srcOrd="16" destOrd="0" presId="urn:microsoft.com/office/officeart/2008/layout/HexagonCluster"/>
    <dgm:cxn modelId="{63016B7B-B9A3-724B-810A-0CECB5143664}" type="presParOf" srcId="{2B5BCDE9-F29B-194F-BC2B-4683D5C3C64F}" destId="{B7BCA061-9998-1143-A26E-33D1F9F9FC49}" srcOrd="0" destOrd="0" presId="urn:microsoft.com/office/officeart/2008/layout/HexagonCluster"/>
    <dgm:cxn modelId="{5ADCD3B9-1B57-D14E-9C12-5BC4C33B4514}" type="presParOf" srcId="{25E882E4-82B3-9842-BC78-3CEDE63A011E}" destId="{ED14C571-87E5-8844-995E-086AC017ED84}" srcOrd="17" destOrd="0" presId="urn:microsoft.com/office/officeart/2008/layout/HexagonCluster"/>
    <dgm:cxn modelId="{0396E245-EC4A-0449-B735-1938290A3FFC}" type="presParOf" srcId="{ED14C571-87E5-8844-995E-086AC017ED84}" destId="{5C3080FF-8224-644F-B56F-D51011181DDB}" srcOrd="0" destOrd="0" presId="urn:microsoft.com/office/officeart/2008/layout/HexagonCluster"/>
    <dgm:cxn modelId="{52A3B9A6-5229-B84B-AB6C-A6112FBD1F78}" type="presParOf" srcId="{25E882E4-82B3-9842-BC78-3CEDE63A011E}" destId="{64D55B10-BE46-3246-8873-8ED1B3E1DA65}" srcOrd="18" destOrd="0" presId="urn:microsoft.com/office/officeart/2008/layout/HexagonCluster"/>
    <dgm:cxn modelId="{A6CA27B9-F4AC-7A47-AC6F-721B55BFBCB7}" type="presParOf" srcId="{64D55B10-BE46-3246-8873-8ED1B3E1DA65}" destId="{047C1965-7EDD-C44E-8903-CCC600F11DD9}" srcOrd="0" destOrd="0" presId="urn:microsoft.com/office/officeart/2008/layout/HexagonCluster"/>
    <dgm:cxn modelId="{0BBCDC4D-1057-D34F-A686-E6EE1EA39073}" type="presParOf" srcId="{25E882E4-82B3-9842-BC78-3CEDE63A011E}" destId="{BF25ACB2-F997-AB45-905D-92A89F3A046C}" srcOrd="19" destOrd="0" presId="urn:microsoft.com/office/officeart/2008/layout/HexagonCluster"/>
    <dgm:cxn modelId="{E56355A8-28DA-4448-A7F3-75529242B4B7}" type="presParOf" srcId="{BF25ACB2-F997-AB45-905D-92A89F3A046C}" destId="{A5AA6840-D3B7-1841-BAEA-B0C4FD0CC55E}" srcOrd="0" destOrd="0" presId="urn:microsoft.com/office/officeart/2008/layout/HexagonCluster"/>
    <dgm:cxn modelId="{E048973B-054B-AF46-BC31-A5AD8170B986}" type="presParOf" srcId="{25E882E4-82B3-9842-BC78-3CEDE63A011E}" destId="{EF85AF25-7DFB-114C-A59E-B7C036C11A47}" srcOrd="20" destOrd="0" presId="urn:microsoft.com/office/officeart/2008/layout/HexagonCluster"/>
    <dgm:cxn modelId="{038188B8-7105-3B4C-8293-8ACB3E21B7E2}" type="presParOf" srcId="{EF85AF25-7DFB-114C-A59E-B7C036C11A47}" destId="{425BA321-5D42-5A4A-B575-B0E0A3C9E4D1}" srcOrd="0" destOrd="0" presId="urn:microsoft.com/office/officeart/2008/layout/HexagonCluster"/>
    <dgm:cxn modelId="{0EE5D630-B45D-B640-AC41-512D01E1FAFF}" type="presParOf" srcId="{25E882E4-82B3-9842-BC78-3CEDE63A011E}" destId="{B0AB0404-6EF5-E049-BA68-7B185B54038E}" srcOrd="21" destOrd="0" presId="urn:microsoft.com/office/officeart/2008/layout/HexagonCluster"/>
    <dgm:cxn modelId="{903524F7-E459-DD46-998F-67C91F5F6345}" type="presParOf" srcId="{B0AB0404-6EF5-E049-BA68-7B185B54038E}" destId="{A26B76CE-CAA2-D64A-B88F-386EF7836CA0}" srcOrd="0" destOrd="0" presId="urn:microsoft.com/office/officeart/2008/layout/HexagonCluster"/>
    <dgm:cxn modelId="{1A67D291-B807-E940-8CBD-007CA3AF74A4}" type="presParOf" srcId="{25E882E4-82B3-9842-BC78-3CEDE63A011E}" destId="{73D2810E-9E28-AD47-93D2-1F8998634A31}" srcOrd="22" destOrd="0" presId="urn:microsoft.com/office/officeart/2008/layout/HexagonCluster"/>
    <dgm:cxn modelId="{26DEDCEA-B25B-344B-9C55-A71A0A5BEF7F}" type="presParOf" srcId="{73D2810E-9E28-AD47-93D2-1F8998634A31}" destId="{758CB192-D568-0B40-AA50-6B925EF31BA5}" srcOrd="0" destOrd="0" presId="urn:microsoft.com/office/officeart/2008/layout/HexagonCluster"/>
    <dgm:cxn modelId="{1EBD9C72-3CB6-094B-8691-EFBDA846C4B1}" type="presParOf" srcId="{25E882E4-82B3-9842-BC78-3CEDE63A011E}" destId="{81D039CC-2343-FB46-A057-9471119475CB}" srcOrd="23" destOrd="0" presId="urn:microsoft.com/office/officeart/2008/layout/HexagonCluster"/>
    <dgm:cxn modelId="{B60EA2F4-7C36-094A-9ECE-0628E570E09C}" type="presParOf" srcId="{81D039CC-2343-FB46-A057-9471119475CB}" destId="{05870612-0F79-D140-B1F0-A4F6E667774B}" srcOrd="0" destOrd="0" presId="urn:microsoft.com/office/officeart/2008/layout/HexagonCluster"/>
    <dgm:cxn modelId="{100C595C-DB8E-FE49-AEF8-2E089837FE7B}" type="presParOf" srcId="{25E882E4-82B3-9842-BC78-3CEDE63A011E}" destId="{246C5CE1-E7CD-2A41-8FA7-FD0CD439FE80}" srcOrd="24" destOrd="0" presId="urn:microsoft.com/office/officeart/2008/layout/HexagonCluster"/>
    <dgm:cxn modelId="{7828E978-C617-334B-9FF8-6496884855E1}" type="presParOf" srcId="{246C5CE1-E7CD-2A41-8FA7-FD0CD439FE80}" destId="{1C007946-9D3A-3246-94E6-92C0A15B7589}" srcOrd="0" destOrd="0" presId="urn:microsoft.com/office/officeart/2008/layout/HexagonCluster"/>
    <dgm:cxn modelId="{35DA4E17-3BDA-A54D-BC33-5C669E33059B}" type="presParOf" srcId="{25E882E4-82B3-9842-BC78-3CEDE63A011E}" destId="{DFBF5DB0-A3A1-3A44-93CE-0FCEC3942DFF}" srcOrd="25" destOrd="0" presId="urn:microsoft.com/office/officeart/2008/layout/HexagonCluster"/>
    <dgm:cxn modelId="{8DAA338D-D7E7-FB42-980E-482E9C3927F4}" type="presParOf" srcId="{DFBF5DB0-A3A1-3A44-93CE-0FCEC3942DFF}" destId="{CFB5D01C-81F5-0F48-BE4F-EC61ADD90E77}" srcOrd="0" destOrd="0" presId="urn:microsoft.com/office/officeart/2008/layout/HexagonCluster"/>
    <dgm:cxn modelId="{380036F6-E5FA-F841-8163-115551EA25CA}" type="presParOf" srcId="{25E882E4-82B3-9842-BC78-3CEDE63A011E}" destId="{3E198229-CFDE-A74E-A0C1-106DF92C69E5}" srcOrd="26" destOrd="0" presId="urn:microsoft.com/office/officeart/2008/layout/HexagonCluster"/>
    <dgm:cxn modelId="{7CC933C0-8D43-1346-BA4B-0921FC1A4D95}" type="presParOf" srcId="{3E198229-CFDE-A74E-A0C1-106DF92C69E5}" destId="{AE2EB9DF-8676-6641-92FF-D9F23623E8BE}" srcOrd="0" destOrd="0" presId="urn:microsoft.com/office/officeart/2008/layout/HexagonCluster"/>
    <dgm:cxn modelId="{88C545D2-BBB2-3D4A-A4F6-1C86281D0151}" type="presParOf" srcId="{25E882E4-82B3-9842-BC78-3CEDE63A011E}" destId="{2B535416-8367-3B4A-BAE6-D1286F280A47}" srcOrd="27" destOrd="0" presId="urn:microsoft.com/office/officeart/2008/layout/HexagonCluster"/>
    <dgm:cxn modelId="{6CB2C3E9-A2F5-A340-86D5-306D05D780F8}" type="presParOf" srcId="{2B535416-8367-3B4A-BAE6-D1286F280A47}" destId="{8910358F-D66D-BB48-AE71-C9DA25BC75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>
        <a:scene3d>
          <a:camera prst="orthographicFront">
            <a:rot lat="0" lon="0" rev="15299999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 custLinFactNeighborX="687" custLinFactNeighborY="-3432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 custLinFactNeighborX="-26991" custLinFactNeighborY="31867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C7AE49F6-1F00-D04E-AAA8-CBF4F6F55EA6}" type="presOf" srcId="{C1B63125-B4D2-B446-839C-BE984145165F}" destId="{B32BD569-DD8D-6240-82CB-C275DBBB4F2A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>
        <a:scene3d>
          <a:camera prst="orthographicFront">
            <a:rot lat="0" lon="0" rev="78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 custLinFactNeighborX="-52414" custLinFactNeighborY="-11025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12F30-FB30-BB45-8672-5F58AF6EE5E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EDDA91-F16D-DD44-80B1-2CABEDD91BD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dirty="0"/>
            <a:t>TONE – 70%</a:t>
          </a:r>
        </a:p>
      </dgm:t>
    </dgm:pt>
    <dgm:pt modelId="{1F9935A0-189C-EC47-B610-5EF965353AC9}" type="parTrans" cxnId="{B9E996BC-4E8A-5F4A-8572-C39E40CDBA69}">
      <dgm:prSet/>
      <dgm:spPr/>
      <dgm:t>
        <a:bodyPr/>
        <a:lstStyle/>
        <a:p>
          <a:endParaRPr lang="en-US"/>
        </a:p>
      </dgm:t>
    </dgm:pt>
    <dgm:pt modelId="{C5F14347-D563-A64B-837B-3FCE2006DA01}" type="sibTrans" cxnId="{B9E996BC-4E8A-5F4A-8572-C39E40CDBA69}">
      <dgm:prSet/>
      <dgm:spPr/>
      <dgm:t>
        <a:bodyPr/>
        <a:lstStyle/>
        <a:p>
          <a:endParaRPr lang="en-US"/>
        </a:p>
      </dgm:t>
    </dgm:pt>
    <dgm:pt modelId="{32F1A5DD-533D-4A43-928F-3F3C557490D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TISSUE -9%</a:t>
          </a:r>
        </a:p>
      </dgm:t>
    </dgm:pt>
    <dgm:pt modelId="{E63A6B66-8530-D947-8305-15F99B9C59EA}" type="parTrans" cxnId="{A836C1A5-5F87-B44C-8EFE-CD683A62C3DC}">
      <dgm:prSet/>
      <dgm:spPr/>
      <dgm:t>
        <a:bodyPr/>
        <a:lstStyle/>
        <a:p>
          <a:endParaRPr lang="en-US"/>
        </a:p>
      </dgm:t>
    </dgm:pt>
    <dgm:pt modelId="{598ADA40-F5A1-524C-B667-BE89B6A0190B}" type="sibTrans" cxnId="{A836C1A5-5F87-B44C-8EFE-CD683A62C3DC}">
      <dgm:prSet/>
      <dgm:spPr/>
      <dgm:t>
        <a:bodyPr/>
        <a:lstStyle/>
        <a:p>
          <a:endParaRPr lang="en-US"/>
        </a:p>
      </dgm:t>
    </dgm:pt>
    <dgm:pt modelId="{206DA2CB-A38B-6D42-851B-156EE3F2343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TRAUMA – 20%</a:t>
          </a:r>
        </a:p>
      </dgm:t>
    </dgm:pt>
    <dgm:pt modelId="{EFDCEA73-CA73-744E-B579-8746086784F7}" type="parTrans" cxnId="{9B015AA7-5DFF-E642-AD60-6B4B52118680}">
      <dgm:prSet/>
      <dgm:spPr/>
      <dgm:t>
        <a:bodyPr/>
        <a:lstStyle/>
        <a:p>
          <a:endParaRPr lang="en-US"/>
        </a:p>
      </dgm:t>
    </dgm:pt>
    <dgm:pt modelId="{DF0DF1DC-AF4F-1D42-AB9D-623BCC45B1CE}" type="sibTrans" cxnId="{9B015AA7-5DFF-E642-AD60-6B4B52118680}">
      <dgm:prSet/>
      <dgm:spPr/>
      <dgm:t>
        <a:bodyPr/>
        <a:lstStyle/>
        <a:p>
          <a:endParaRPr lang="en-US"/>
        </a:p>
      </dgm:t>
    </dgm:pt>
    <dgm:pt modelId="{8E1C8346-76F1-D948-BBAB-93E4AF107A6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THROMBIN - 1%</a:t>
          </a:r>
        </a:p>
      </dgm:t>
    </dgm:pt>
    <dgm:pt modelId="{F576C976-5930-844C-87D5-B46FD38887F1}" type="parTrans" cxnId="{433A3A19-B6C3-E940-9776-C8EBD18A6F86}">
      <dgm:prSet/>
      <dgm:spPr/>
      <dgm:t>
        <a:bodyPr/>
        <a:lstStyle/>
        <a:p>
          <a:endParaRPr lang="en-US"/>
        </a:p>
      </dgm:t>
    </dgm:pt>
    <dgm:pt modelId="{411B7F9D-A3E2-1D4C-97A7-AFB1E8D656EC}" type="sibTrans" cxnId="{433A3A19-B6C3-E940-9776-C8EBD18A6F86}">
      <dgm:prSet/>
      <dgm:spPr/>
      <dgm:t>
        <a:bodyPr/>
        <a:lstStyle/>
        <a:p>
          <a:endParaRPr lang="en-US"/>
        </a:p>
      </dgm:t>
    </dgm:pt>
    <dgm:pt modelId="{A2D7C354-95BB-E645-8C6F-61FB50A41EF8}" type="pres">
      <dgm:prSet presAssocID="{4C612F30-FB30-BB45-8672-5F58AF6EE5E5}" presName="Name0" presStyleCnt="0">
        <dgm:presLayoutVars>
          <dgm:dir/>
          <dgm:animLvl val="lvl"/>
          <dgm:resizeHandles val="exact"/>
        </dgm:presLayoutVars>
      </dgm:prSet>
      <dgm:spPr/>
    </dgm:pt>
    <dgm:pt modelId="{F2F0CF67-7FB3-C84B-8154-093BAF0DA99F}" type="pres">
      <dgm:prSet presAssocID="{5CEDDA91-F16D-DD44-80B1-2CABEDD91BD6}" presName="linNode" presStyleCnt="0"/>
      <dgm:spPr/>
    </dgm:pt>
    <dgm:pt modelId="{37087541-9039-4644-8278-587CC874C35B}" type="pres">
      <dgm:prSet presAssocID="{5CEDDA91-F16D-DD44-80B1-2CABEDD91BD6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80F34A4D-89E5-4545-A2ED-3B805B08C30E}" type="pres">
      <dgm:prSet presAssocID="{C5F14347-D563-A64B-837B-3FCE2006DA01}" presName="sp" presStyleCnt="0"/>
      <dgm:spPr/>
    </dgm:pt>
    <dgm:pt modelId="{736169D8-B097-AA46-BCE2-A7D5612535E6}" type="pres">
      <dgm:prSet presAssocID="{32F1A5DD-533D-4A43-928F-3F3C557490DA}" presName="linNode" presStyleCnt="0"/>
      <dgm:spPr/>
    </dgm:pt>
    <dgm:pt modelId="{5F19F021-B0A6-174B-9A60-200AAFBF8F1D}" type="pres">
      <dgm:prSet presAssocID="{32F1A5DD-533D-4A43-928F-3F3C557490DA}" presName="parentText" presStyleLbl="node1" presStyleIdx="1" presStyleCnt="4" custScaleX="277778">
        <dgm:presLayoutVars>
          <dgm:chMax val="1"/>
          <dgm:bulletEnabled val="1"/>
        </dgm:presLayoutVars>
      </dgm:prSet>
      <dgm:spPr/>
    </dgm:pt>
    <dgm:pt modelId="{58844B56-FDD2-EB4B-9745-7BA3F7389CC5}" type="pres">
      <dgm:prSet presAssocID="{598ADA40-F5A1-524C-B667-BE89B6A0190B}" presName="sp" presStyleCnt="0"/>
      <dgm:spPr/>
    </dgm:pt>
    <dgm:pt modelId="{62AFF495-E28D-2246-911C-65488C611F1D}" type="pres">
      <dgm:prSet presAssocID="{206DA2CB-A38B-6D42-851B-156EE3F2343E}" presName="linNode" presStyleCnt="0"/>
      <dgm:spPr/>
    </dgm:pt>
    <dgm:pt modelId="{32E70783-F929-8E4F-924B-362C1A170368}" type="pres">
      <dgm:prSet presAssocID="{206DA2CB-A38B-6D42-851B-156EE3F2343E}" presName="parentText" presStyleLbl="node1" presStyleIdx="2" presStyleCnt="4" custScaleX="277778">
        <dgm:presLayoutVars>
          <dgm:chMax val="1"/>
          <dgm:bulletEnabled val="1"/>
        </dgm:presLayoutVars>
      </dgm:prSet>
      <dgm:spPr/>
    </dgm:pt>
    <dgm:pt modelId="{61549262-7098-7743-829C-1FBA48E9E214}" type="pres">
      <dgm:prSet presAssocID="{DF0DF1DC-AF4F-1D42-AB9D-623BCC45B1CE}" presName="sp" presStyleCnt="0"/>
      <dgm:spPr/>
    </dgm:pt>
    <dgm:pt modelId="{C94DA306-BDCB-8E42-AC8C-625FD760C18B}" type="pres">
      <dgm:prSet presAssocID="{8E1C8346-76F1-D948-BBAB-93E4AF107A6B}" presName="linNode" presStyleCnt="0"/>
      <dgm:spPr/>
    </dgm:pt>
    <dgm:pt modelId="{4BB30B4E-8D65-3346-B57C-1459F19A6CB1}" type="pres">
      <dgm:prSet presAssocID="{8E1C8346-76F1-D948-BBAB-93E4AF107A6B}" presName="parentText" presStyleLbl="node1" presStyleIdx="3" presStyleCnt="4" custScaleX="277778">
        <dgm:presLayoutVars>
          <dgm:chMax val="1"/>
          <dgm:bulletEnabled val="1"/>
        </dgm:presLayoutVars>
      </dgm:prSet>
      <dgm:spPr/>
    </dgm:pt>
  </dgm:ptLst>
  <dgm:cxnLst>
    <dgm:cxn modelId="{433A3A19-B6C3-E940-9776-C8EBD18A6F86}" srcId="{4C612F30-FB30-BB45-8672-5F58AF6EE5E5}" destId="{8E1C8346-76F1-D948-BBAB-93E4AF107A6B}" srcOrd="3" destOrd="0" parTransId="{F576C976-5930-844C-87D5-B46FD38887F1}" sibTransId="{411B7F9D-A3E2-1D4C-97A7-AFB1E8D656EC}"/>
    <dgm:cxn modelId="{9BFCB940-6543-1E46-9623-FF9227002FE5}" type="presOf" srcId="{32F1A5DD-533D-4A43-928F-3F3C557490DA}" destId="{5F19F021-B0A6-174B-9A60-200AAFBF8F1D}" srcOrd="0" destOrd="0" presId="urn:microsoft.com/office/officeart/2005/8/layout/vList5"/>
    <dgm:cxn modelId="{24F7086B-49FB-F641-B7FD-C5CB56D3CCF8}" type="presOf" srcId="{5CEDDA91-F16D-DD44-80B1-2CABEDD91BD6}" destId="{37087541-9039-4644-8278-587CC874C35B}" srcOrd="0" destOrd="0" presId="urn:microsoft.com/office/officeart/2005/8/layout/vList5"/>
    <dgm:cxn modelId="{117C9155-E857-3641-85AF-94A4A188C138}" type="presOf" srcId="{8E1C8346-76F1-D948-BBAB-93E4AF107A6B}" destId="{4BB30B4E-8D65-3346-B57C-1459F19A6CB1}" srcOrd="0" destOrd="0" presId="urn:microsoft.com/office/officeart/2005/8/layout/vList5"/>
    <dgm:cxn modelId="{A836C1A5-5F87-B44C-8EFE-CD683A62C3DC}" srcId="{4C612F30-FB30-BB45-8672-5F58AF6EE5E5}" destId="{32F1A5DD-533D-4A43-928F-3F3C557490DA}" srcOrd="1" destOrd="0" parTransId="{E63A6B66-8530-D947-8305-15F99B9C59EA}" sibTransId="{598ADA40-F5A1-524C-B667-BE89B6A0190B}"/>
    <dgm:cxn modelId="{9B015AA7-5DFF-E642-AD60-6B4B52118680}" srcId="{4C612F30-FB30-BB45-8672-5F58AF6EE5E5}" destId="{206DA2CB-A38B-6D42-851B-156EE3F2343E}" srcOrd="2" destOrd="0" parTransId="{EFDCEA73-CA73-744E-B579-8746086784F7}" sibTransId="{DF0DF1DC-AF4F-1D42-AB9D-623BCC45B1CE}"/>
    <dgm:cxn modelId="{A5451BB3-A158-DD4F-BF1F-8C56730CC41C}" type="presOf" srcId="{206DA2CB-A38B-6D42-851B-156EE3F2343E}" destId="{32E70783-F929-8E4F-924B-362C1A170368}" srcOrd="0" destOrd="0" presId="urn:microsoft.com/office/officeart/2005/8/layout/vList5"/>
    <dgm:cxn modelId="{B9E996BC-4E8A-5F4A-8572-C39E40CDBA69}" srcId="{4C612F30-FB30-BB45-8672-5F58AF6EE5E5}" destId="{5CEDDA91-F16D-DD44-80B1-2CABEDD91BD6}" srcOrd="0" destOrd="0" parTransId="{1F9935A0-189C-EC47-B610-5EF965353AC9}" sibTransId="{C5F14347-D563-A64B-837B-3FCE2006DA01}"/>
    <dgm:cxn modelId="{1E99D1F2-1CD4-994F-8E06-832D4107A0BC}" type="presOf" srcId="{4C612F30-FB30-BB45-8672-5F58AF6EE5E5}" destId="{A2D7C354-95BB-E645-8C6F-61FB50A41EF8}" srcOrd="0" destOrd="0" presId="urn:microsoft.com/office/officeart/2005/8/layout/vList5"/>
    <dgm:cxn modelId="{6305483C-8735-B34B-AA91-036383E687AC}" type="presParOf" srcId="{A2D7C354-95BB-E645-8C6F-61FB50A41EF8}" destId="{F2F0CF67-7FB3-C84B-8154-093BAF0DA99F}" srcOrd="0" destOrd="0" presId="urn:microsoft.com/office/officeart/2005/8/layout/vList5"/>
    <dgm:cxn modelId="{9A0E8F64-BEB5-914A-96A1-C0C01990DA58}" type="presParOf" srcId="{F2F0CF67-7FB3-C84B-8154-093BAF0DA99F}" destId="{37087541-9039-4644-8278-587CC874C35B}" srcOrd="0" destOrd="0" presId="urn:microsoft.com/office/officeart/2005/8/layout/vList5"/>
    <dgm:cxn modelId="{4927363F-1832-A144-B16A-8F1CD0988A07}" type="presParOf" srcId="{A2D7C354-95BB-E645-8C6F-61FB50A41EF8}" destId="{80F34A4D-89E5-4545-A2ED-3B805B08C30E}" srcOrd="1" destOrd="0" presId="urn:microsoft.com/office/officeart/2005/8/layout/vList5"/>
    <dgm:cxn modelId="{B6D5FE7E-D2A8-ED4F-8CAA-38CDBD5F23DF}" type="presParOf" srcId="{A2D7C354-95BB-E645-8C6F-61FB50A41EF8}" destId="{736169D8-B097-AA46-BCE2-A7D5612535E6}" srcOrd="2" destOrd="0" presId="urn:microsoft.com/office/officeart/2005/8/layout/vList5"/>
    <dgm:cxn modelId="{2F444BED-B84B-8B47-B3B8-9DB9383EB93E}" type="presParOf" srcId="{736169D8-B097-AA46-BCE2-A7D5612535E6}" destId="{5F19F021-B0A6-174B-9A60-200AAFBF8F1D}" srcOrd="0" destOrd="0" presId="urn:microsoft.com/office/officeart/2005/8/layout/vList5"/>
    <dgm:cxn modelId="{F23DE707-016F-B14E-AAE0-F84C2C6D319D}" type="presParOf" srcId="{A2D7C354-95BB-E645-8C6F-61FB50A41EF8}" destId="{58844B56-FDD2-EB4B-9745-7BA3F7389CC5}" srcOrd="3" destOrd="0" presId="urn:microsoft.com/office/officeart/2005/8/layout/vList5"/>
    <dgm:cxn modelId="{76C1766C-A472-B143-93CE-70C6153F1675}" type="presParOf" srcId="{A2D7C354-95BB-E645-8C6F-61FB50A41EF8}" destId="{62AFF495-E28D-2246-911C-65488C611F1D}" srcOrd="4" destOrd="0" presId="urn:microsoft.com/office/officeart/2005/8/layout/vList5"/>
    <dgm:cxn modelId="{A68ECFC8-A74F-F24B-90ED-732FB29A41C2}" type="presParOf" srcId="{62AFF495-E28D-2246-911C-65488C611F1D}" destId="{32E70783-F929-8E4F-924B-362C1A170368}" srcOrd="0" destOrd="0" presId="urn:microsoft.com/office/officeart/2005/8/layout/vList5"/>
    <dgm:cxn modelId="{F9889131-8F51-2449-8223-49C80E414370}" type="presParOf" srcId="{A2D7C354-95BB-E645-8C6F-61FB50A41EF8}" destId="{61549262-7098-7743-829C-1FBA48E9E214}" srcOrd="5" destOrd="0" presId="urn:microsoft.com/office/officeart/2005/8/layout/vList5"/>
    <dgm:cxn modelId="{23AAFAAD-E065-9248-AE11-660B9440AF7F}" type="presParOf" srcId="{A2D7C354-95BB-E645-8C6F-61FB50A41EF8}" destId="{C94DA306-BDCB-8E42-AC8C-625FD760C18B}" srcOrd="6" destOrd="0" presId="urn:microsoft.com/office/officeart/2005/8/layout/vList5"/>
    <dgm:cxn modelId="{D0E4C83D-13A6-0C47-AC06-C2D71D6DB4E3}" type="presParOf" srcId="{C94DA306-BDCB-8E42-AC8C-625FD760C18B}" destId="{4BB30B4E-8D65-3346-B57C-1459F19A6CB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/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>
        <a:scene3d>
          <a:camera prst="orthographicFront">
            <a:rot lat="0" lon="0" rev="12900001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 custLinFactNeighborX="-52165" custLinFactNeighborY="38570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867CB3AE-873E-8B4E-8DEA-9A8CA08291B1}">
      <dgm:prSet phldrT="[Text]"/>
      <dgm:spPr/>
      <dgm:t>
        <a:bodyPr/>
        <a:lstStyle/>
        <a:p>
          <a:r>
            <a:rPr lang="en-US" dirty="0"/>
            <a:t>Background </a:t>
          </a:r>
        </a:p>
      </dgm:t>
    </dgm:pt>
    <dgm:pt modelId="{5AEDBCEC-FF1D-8C48-BBD7-3E9787E34969}" type="parTrans" cxnId="{D062744F-BCE0-FF4D-83D5-5179E9A3B3DD}">
      <dgm:prSet/>
      <dgm:spPr/>
      <dgm:t>
        <a:bodyPr/>
        <a:lstStyle/>
        <a:p>
          <a:endParaRPr lang="en-US"/>
        </a:p>
      </dgm:t>
    </dgm:pt>
    <dgm:pt modelId="{95B23E6D-E984-EB43-87A1-F5E4C8194EED}" type="sibTrans" cxnId="{D062744F-BCE0-FF4D-83D5-5179E9A3B3DD}">
      <dgm:prSet/>
      <dgm:spPr>
        <a:scene3d>
          <a:camera prst="orthographicFront">
            <a:rot lat="0" lon="0" rev="72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E64CB5-3E30-694E-8552-439536A25E45}" type="pres">
      <dgm:prSet presAssocID="{867CB3AE-873E-8B4E-8DEA-9A8CA08291B1}" presName="gear1" presStyleLbl="node1" presStyleIdx="0" presStyleCnt="1">
        <dgm:presLayoutVars>
          <dgm:chMax val="1"/>
          <dgm:bulletEnabled val="1"/>
        </dgm:presLayoutVars>
      </dgm:prSet>
      <dgm:spPr/>
    </dgm:pt>
    <dgm:pt modelId="{74912858-874B-1E48-85E4-85D88BBBDF99}" type="pres">
      <dgm:prSet presAssocID="{867CB3AE-873E-8B4E-8DEA-9A8CA08291B1}" presName="gear1srcNode" presStyleLbl="node1" presStyleIdx="0" presStyleCnt="1"/>
      <dgm:spPr/>
    </dgm:pt>
    <dgm:pt modelId="{7E7004F7-403B-A64B-AEFB-85821F0530FB}" type="pres">
      <dgm:prSet presAssocID="{867CB3AE-873E-8B4E-8DEA-9A8CA08291B1}" presName="gear1dstNode" presStyleLbl="node1" presStyleIdx="0" presStyleCnt="1"/>
      <dgm:spPr/>
    </dgm:pt>
    <dgm:pt modelId="{8F6E785D-B9E9-004D-BAA5-7017D9E0398B}" type="pres">
      <dgm:prSet presAssocID="{95B23E6D-E984-EB43-87A1-F5E4C8194EED}" presName="connector1" presStyleLbl="sibTrans2D1" presStyleIdx="0" presStyleCnt="1" custLinFactNeighborX="-47209" custLinFactNeighborY="-13977"/>
      <dgm:spPr/>
    </dgm:pt>
  </dgm:ptLst>
  <dgm:cxnLst>
    <dgm:cxn modelId="{2F285112-ED2B-FB48-BBB3-B7E005BDC441}" type="presOf" srcId="{867CB3AE-873E-8B4E-8DEA-9A8CA08291B1}" destId="{7E7004F7-403B-A64B-AEFB-85821F0530FB}" srcOrd="2" destOrd="0" presId="urn:microsoft.com/office/officeart/2005/8/layout/gear1"/>
    <dgm:cxn modelId="{92650261-1005-1946-A242-5D3CF65828FF}" type="presOf" srcId="{867CB3AE-873E-8B4E-8DEA-9A8CA08291B1}" destId="{C8E64CB5-3E30-694E-8552-439536A25E45}" srcOrd="0" destOrd="0" presId="urn:microsoft.com/office/officeart/2005/8/layout/gear1"/>
    <dgm:cxn modelId="{260C644A-BF1E-6F4E-8F51-B666F7F3D262}" type="presOf" srcId="{95B23E6D-E984-EB43-87A1-F5E4C8194EED}" destId="{8F6E785D-B9E9-004D-BAA5-7017D9E0398B}" srcOrd="0" destOrd="0" presId="urn:microsoft.com/office/officeart/2005/8/layout/gear1"/>
    <dgm:cxn modelId="{3CD1294C-9B11-F648-B141-3D9A02F3DE4E}" type="presOf" srcId="{867CB3AE-873E-8B4E-8DEA-9A8CA08291B1}" destId="{74912858-874B-1E48-85E4-85D88BBBDF99}" srcOrd="1" destOrd="0" presId="urn:microsoft.com/office/officeart/2005/8/layout/gear1"/>
    <dgm:cxn modelId="{D062744F-BCE0-FF4D-83D5-5179E9A3B3DD}" srcId="{C1B63125-B4D2-B446-839C-BE984145165F}" destId="{867CB3AE-873E-8B4E-8DEA-9A8CA08291B1}" srcOrd="0" destOrd="0" parTransId="{5AEDBCEC-FF1D-8C48-BBD7-3E9787E34969}" sibTransId="{95B23E6D-E984-EB43-87A1-F5E4C8194EED}"/>
    <dgm:cxn modelId="{C7AE49F6-1F00-D04E-AAA8-CBF4F6F55EA6}" type="presOf" srcId="{C1B63125-B4D2-B446-839C-BE984145165F}" destId="{B32BD569-DD8D-6240-82CB-C275DBBB4F2A}" srcOrd="0" destOrd="0" presId="urn:microsoft.com/office/officeart/2005/8/layout/gear1"/>
    <dgm:cxn modelId="{3A2AAE7D-D930-0A4C-821E-56BB8C6DAAA6}" type="presParOf" srcId="{B32BD569-DD8D-6240-82CB-C275DBBB4F2A}" destId="{C8E64CB5-3E30-694E-8552-439536A25E45}" srcOrd="0" destOrd="0" presId="urn:microsoft.com/office/officeart/2005/8/layout/gear1"/>
    <dgm:cxn modelId="{60AADB32-7CFA-CA4C-992F-67583E5FC16E}" type="presParOf" srcId="{B32BD569-DD8D-6240-82CB-C275DBBB4F2A}" destId="{74912858-874B-1E48-85E4-85D88BBBDF99}" srcOrd="1" destOrd="0" presId="urn:microsoft.com/office/officeart/2005/8/layout/gear1"/>
    <dgm:cxn modelId="{972631FE-C548-3E4D-8D86-EB9201E94971}" type="presParOf" srcId="{B32BD569-DD8D-6240-82CB-C275DBBB4F2A}" destId="{7E7004F7-403B-A64B-AEFB-85821F0530FB}" srcOrd="2" destOrd="0" presId="urn:microsoft.com/office/officeart/2005/8/layout/gear1"/>
    <dgm:cxn modelId="{D1C7FC97-0DF3-9047-BEF4-6A6D4FB6E399}" type="presParOf" srcId="{B32BD569-DD8D-6240-82CB-C275DBBB4F2A}" destId="{8F6E785D-B9E9-004D-BAA5-7017D9E0398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B63125-B4D2-B446-839C-BE984145165F}" type="doc">
      <dgm:prSet loTypeId="urn:microsoft.com/office/officeart/2005/8/layout/gear1" loCatId="" qsTypeId="urn:microsoft.com/office/officeart/2005/8/quickstyle/simple1" qsCatId="simple" csTypeId="urn:microsoft.com/office/officeart/2005/8/colors/accent6_2" csCatId="accent6" phldr="1"/>
      <dgm:spPr/>
    </dgm:pt>
    <dgm:pt modelId="{B32BD569-DD8D-6240-82CB-C275DBBB4F2A}" type="pres">
      <dgm:prSet presAssocID="{C1B63125-B4D2-B446-839C-BE984145165F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C7AE49F6-1F00-D04E-AAA8-CBF4F6F55EA6}" type="presOf" srcId="{C1B63125-B4D2-B446-839C-BE984145165F}" destId="{B32BD569-DD8D-6240-82CB-C275DBBB4F2A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6A5FC-978A-E94B-90DD-4F84D8D87CBE}">
      <dsp:nvSpPr>
        <dsp:cNvPr id="0" name=""/>
        <dsp:cNvSpPr/>
      </dsp:nvSpPr>
      <dsp:spPr>
        <a:xfrm>
          <a:off x="2867803" y="2703597"/>
          <a:ext cx="3304396" cy="330439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Recommendations: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What can we do?</a:t>
          </a:r>
        </a:p>
      </dsp:txBody>
      <dsp:txXfrm>
        <a:off x="3532134" y="3477636"/>
        <a:ext cx="1975734" cy="1698528"/>
      </dsp:txXfrm>
    </dsp:sp>
    <dsp:sp modelId="{AA885B1B-909B-4249-B941-9683116F0893}">
      <dsp:nvSpPr>
        <dsp:cNvPr id="0" name=""/>
        <dsp:cNvSpPr/>
      </dsp:nvSpPr>
      <dsp:spPr>
        <a:xfrm>
          <a:off x="945245" y="1922558"/>
          <a:ext cx="2403197" cy="2403197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Assessment: case studies</a:t>
          </a:r>
        </a:p>
      </dsp:txBody>
      <dsp:txXfrm>
        <a:off x="1550257" y="2531227"/>
        <a:ext cx="1193173" cy="1185859"/>
      </dsp:txXfrm>
    </dsp:sp>
    <dsp:sp modelId="{5424D4EF-6106-DE41-9939-C12CE0898FEF}">
      <dsp:nvSpPr>
        <dsp:cNvPr id="0" name=""/>
        <dsp:cNvSpPr/>
      </dsp:nvSpPr>
      <dsp:spPr>
        <a:xfrm rot="20700000">
          <a:off x="2291281" y="264596"/>
          <a:ext cx="2354643" cy="2354643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Background </a:t>
          </a:r>
        </a:p>
      </dsp:txBody>
      <dsp:txXfrm rot="-20700000">
        <a:off x="2807723" y="781039"/>
        <a:ext cx="1321758" cy="1321758"/>
      </dsp:txXfrm>
    </dsp:sp>
    <dsp:sp modelId="{6BEF9B63-17E9-894C-BD52-0D6EEB5B8D87}">
      <dsp:nvSpPr>
        <dsp:cNvPr id="0" name=""/>
        <dsp:cNvSpPr/>
      </dsp:nvSpPr>
      <dsp:spPr>
        <a:xfrm>
          <a:off x="2634112" y="2193284"/>
          <a:ext cx="4229627" cy="4229627"/>
        </a:xfrm>
        <a:prstGeom prst="circularArrow">
          <a:avLst>
            <a:gd name="adj1" fmla="val 4687"/>
            <a:gd name="adj2" fmla="val 299029"/>
            <a:gd name="adj3" fmla="val 2547354"/>
            <a:gd name="adj4" fmla="val 15795655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CE0AF3-1ADD-0646-9B9F-ABE5DA88778A}">
      <dsp:nvSpPr>
        <dsp:cNvPr id="0" name=""/>
        <dsp:cNvSpPr/>
      </dsp:nvSpPr>
      <dsp:spPr>
        <a:xfrm>
          <a:off x="519643" y="1383037"/>
          <a:ext cx="3073088" cy="30730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2A97FA-D020-5245-89D6-EDBDB7532655}">
      <dsp:nvSpPr>
        <dsp:cNvPr id="0" name=""/>
        <dsp:cNvSpPr/>
      </dsp:nvSpPr>
      <dsp:spPr>
        <a:xfrm>
          <a:off x="1746627" y="-258941"/>
          <a:ext cx="3313408" cy="33134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16093" y="571981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69079" y="866745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541806" y="67665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50000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01103-D1E9-744C-9E40-73B5504DF8D1}">
      <dsp:nvSpPr>
        <dsp:cNvPr id="0" name=""/>
        <dsp:cNvSpPr/>
      </dsp:nvSpPr>
      <dsp:spPr>
        <a:xfrm>
          <a:off x="0" y="0"/>
          <a:ext cx="6592146" cy="194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Introduce Patient Group Directives for midwives using TXA in every Board in Scotland </a:t>
          </a:r>
        </a:p>
      </dsp:txBody>
      <dsp:txXfrm>
        <a:off x="56994" y="56994"/>
        <a:ext cx="4580889" cy="1831929"/>
      </dsp:txXfrm>
    </dsp:sp>
    <dsp:sp modelId="{82F55E9D-27DF-6C4A-B93A-54AA459D02E7}">
      <dsp:nvSpPr>
        <dsp:cNvPr id="0" name=""/>
        <dsp:cNvSpPr/>
      </dsp:nvSpPr>
      <dsp:spPr>
        <a:xfrm>
          <a:off x="1163320" y="2378343"/>
          <a:ext cx="6592146" cy="194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Include TXA on the NMC Midwives’ Exemption List </a:t>
          </a:r>
        </a:p>
      </dsp:txBody>
      <dsp:txXfrm>
        <a:off x="1220314" y="2435337"/>
        <a:ext cx="4049992" cy="1831929"/>
      </dsp:txXfrm>
    </dsp:sp>
    <dsp:sp modelId="{4A160CE3-1712-C649-8A4A-8FA812357F55}">
      <dsp:nvSpPr>
        <dsp:cNvPr id="0" name=""/>
        <dsp:cNvSpPr/>
      </dsp:nvSpPr>
      <dsp:spPr>
        <a:xfrm>
          <a:off x="5327300" y="1529707"/>
          <a:ext cx="1264846" cy="12648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611890" y="1529707"/>
        <a:ext cx="695666" cy="9517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54C1-F64E-5849-96EB-675FEA0066BA}">
      <dsp:nvSpPr>
        <dsp:cNvPr id="0" name=""/>
        <dsp:cNvSpPr/>
      </dsp:nvSpPr>
      <dsp:spPr>
        <a:xfrm>
          <a:off x="2850552" y="1918069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Decrease in severity of PPH</a:t>
          </a:r>
        </a:p>
      </dsp:txBody>
      <dsp:txXfrm>
        <a:off x="3058787" y="2096875"/>
        <a:ext cx="927939" cy="796797"/>
      </dsp:txXfrm>
    </dsp:sp>
    <dsp:sp modelId="{9F2F9238-8D5D-9B4F-AB8C-0B8F37186E04}">
      <dsp:nvSpPr>
        <dsp:cNvPr id="0" name=""/>
        <dsp:cNvSpPr/>
      </dsp:nvSpPr>
      <dsp:spPr>
        <a:xfrm>
          <a:off x="2882629" y="2434138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C0B95-154B-9047-804D-4B9AD26A280E}">
      <dsp:nvSpPr>
        <dsp:cNvPr id="0" name=""/>
        <dsp:cNvSpPr/>
      </dsp:nvSpPr>
      <dsp:spPr>
        <a:xfrm>
          <a:off x="1693619" y="1279728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138A2-A0BA-E146-A3B2-6C2D01E3BDF8}">
      <dsp:nvSpPr>
        <dsp:cNvPr id="0" name=""/>
        <dsp:cNvSpPr/>
      </dsp:nvSpPr>
      <dsp:spPr>
        <a:xfrm>
          <a:off x="2614603" y="2280971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61706-F6B3-D846-81BE-C53012681825}">
      <dsp:nvSpPr>
        <dsp:cNvPr id="0" name=""/>
        <dsp:cNvSpPr/>
      </dsp:nvSpPr>
      <dsp:spPr>
        <a:xfrm>
          <a:off x="4007485" y="1276247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Fewer blood transfusions</a:t>
          </a:r>
        </a:p>
      </dsp:txBody>
      <dsp:txXfrm>
        <a:off x="4215720" y="1455053"/>
        <a:ext cx="927939" cy="796797"/>
      </dsp:txXfrm>
    </dsp:sp>
    <dsp:sp modelId="{560D3D83-BB00-2F4B-9713-43B945DD0153}">
      <dsp:nvSpPr>
        <dsp:cNvPr id="0" name=""/>
        <dsp:cNvSpPr/>
      </dsp:nvSpPr>
      <dsp:spPr>
        <a:xfrm>
          <a:off x="4932746" y="2274879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FD3A4-94E6-8B4A-A205-D9AC8FA055E1}">
      <dsp:nvSpPr>
        <dsp:cNvPr id="0" name=""/>
        <dsp:cNvSpPr/>
      </dsp:nvSpPr>
      <dsp:spPr>
        <a:xfrm>
          <a:off x="5195635" y="1958414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DC72E-ECD0-C542-AD99-1D07051A883F}">
      <dsp:nvSpPr>
        <dsp:cNvPr id="0" name=""/>
        <dsp:cNvSpPr/>
      </dsp:nvSpPr>
      <dsp:spPr>
        <a:xfrm>
          <a:off x="5196496" y="2429352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88F3C-AD7A-8B43-80BC-5AB8271F9EF2}">
      <dsp:nvSpPr>
        <dsp:cNvPr id="0" name=""/>
        <dsp:cNvSpPr/>
      </dsp:nvSpPr>
      <dsp:spPr>
        <a:xfrm>
          <a:off x="2850552" y="641822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Improved breastfeeding experience</a:t>
          </a:r>
        </a:p>
      </dsp:txBody>
      <dsp:txXfrm>
        <a:off x="3058787" y="820628"/>
        <a:ext cx="927939" cy="796797"/>
      </dsp:txXfrm>
    </dsp:sp>
    <dsp:sp modelId="{8C3AFB59-B840-7A45-9206-4488D27E9F17}">
      <dsp:nvSpPr>
        <dsp:cNvPr id="0" name=""/>
        <dsp:cNvSpPr/>
      </dsp:nvSpPr>
      <dsp:spPr>
        <a:xfrm>
          <a:off x="3765833" y="657487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DF4AA-C6E1-1049-8358-E112ACACE81E}">
      <dsp:nvSpPr>
        <dsp:cNvPr id="0" name=""/>
        <dsp:cNvSpPr/>
      </dsp:nvSpPr>
      <dsp:spPr>
        <a:xfrm>
          <a:off x="4007485" y="0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FB2A0-329E-884B-B9FB-08EFA1D7464F}">
      <dsp:nvSpPr>
        <dsp:cNvPr id="0" name=""/>
        <dsp:cNvSpPr/>
      </dsp:nvSpPr>
      <dsp:spPr>
        <a:xfrm>
          <a:off x="4045265" y="511282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C711A-9BA3-5245-A8F7-9D1D7482C2E8}">
      <dsp:nvSpPr>
        <dsp:cNvPr id="0" name=""/>
        <dsp:cNvSpPr/>
      </dsp:nvSpPr>
      <dsp:spPr>
        <a:xfrm>
          <a:off x="5163705" y="639211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Home sooner</a:t>
          </a:r>
        </a:p>
      </dsp:txBody>
      <dsp:txXfrm>
        <a:off x="5371940" y="818017"/>
        <a:ext cx="927939" cy="796797"/>
      </dsp:txXfrm>
    </dsp:sp>
    <dsp:sp modelId="{CADB5434-6310-444E-B0B7-9BE975FCDC73}">
      <dsp:nvSpPr>
        <dsp:cNvPr id="0" name=""/>
        <dsp:cNvSpPr/>
      </dsp:nvSpPr>
      <dsp:spPr>
        <a:xfrm>
          <a:off x="6327054" y="1150928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DC55B-50FA-414A-86BA-BD80DC79AC37}">
      <dsp:nvSpPr>
        <dsp:cNvPr id="0" name=""/>
        <dsp:cNvSpPr/>
      </dsp:nvSpPr>
      <dsp:spPr>
        <a:xfrm>
          <a:off x="6320638" y="1288431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698FE-AE57-5C40-916E-55E62A1DD7B8}">
      <dsp:nvSpPr>
        <dsp:cNvPr id="0" name=""/>
        <dsp:cNvSpPr/>
      </dsp:nvSpPr>
      <dsp:spPr>
        <a:xfrm>
          <a:off x="6582962" y="1308882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CA061-9998-1143-A26E-33D1F9F9FC49}">
      <dsp:nvSpPr>
        <dsp:cNvPr id="0" name=""/>
        <dsp:cNvSpPr/>
      </dsp:nvSpPr>
      <dsp:spPr>
        <a:xfrm>
          <a:off x="6320638" y="12183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Improved postnatal mental and physical health</a:t>
          </a:r>
        </a:p>
      </dsp:txBody>
      <dsp:txXfrm>
        <a:off x="6528873" y="190989"/>
        <a:ext cx="927939" cy="796797"/>
      </dsp:txXfrm>
    </dsp:sp>
    <dsp:sp modelId="{5C3080FF-8224-644F-B56F-D51011181DDB}">
      <dsp:nvSpPr>
        <dsp:cNvPr id="0" name=""/>
        <dsp:cNvSpPr/>
      </dsp:nvSpPr>
      <dsp:spPr>
        <a:xfrm>
          <a:off x="7483987" y="529557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C1965-7EDD-C44E-8903-CCC600F11DD9}">
      <dsp:nvSpPr>
        <dsp:cNvPr id="0" name=""/>
        <dsp:cNvSpPr/>
      </dsp:nvSpPr>
      <dsp:spPr>
        <a:xfrm>
          <a:off x="7477571" y="656181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A6840-D3B7-1841-BAEA-B0C4FD0CC55E}">
      <dsp:nvSpPr>
        <dsp:cNvPr id="0" name=""/>
        <dsp:cNvSpPr/>
      </dsp:nvSpPr>
      <dsp:spPr>
        <a:xfrm>
          <a:off x="7745598" y="681854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BA321-5D42-5A4A-B575-B0E0A3C9E4D1}">
      <dsp:nvSpPr>
        <dsp:cNvPr id="0" name=""/>
        <dsp:cNvSpPr/>
      </dsp:nvSpPr>
      <dsp:spPr>
        <a:xfrm>
          <a:off x="7477571" y="1930253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Potentially reducing maternal mortality rate</a:t>
          </a:r>
        </a:p>
      </dsp:txBody>
      <dsp:txXfrm>
        <a:off x="7685806" y="2109059"/>
        <a:ext cx="927939" cy="796797"/>
      </dsp:txXfrm>
    </dsp:sp>
    <dsp:sp modelId="{A26B76CE-CAA2-D64A-B88F-386EF7836CA0}">
      <dsp:nvSpPr>
        <dsp:cNvPr id="0" name=""/>
        <dsp:cNvSpPr/>
      </dsp:nvSpPr>
      <dsp:spPr>
        <a:xfrm>
          <a:off x="7744172" y="2941504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CB192-D568-0B40-AA50-6B925EF31BA5}">
      <dsp:nvSpPr>
        <dsp:cNvPr id="0" name=""/>
        <dsp:cNvSpPr/>
      </dsp:nvSpPr>
      <dsp:spPr>
        <a:xfrm>
          <a:off x="6320638" y="2562502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70612-0F79-D140-B1F0-A4F6E667774B}">
      <dsp:nvSpPr>
        <dsp:cNvPr id="0" name=""/>
        <dsp:cNvSpPr/>
      </dsp:nvSpPr>
      <dsp:spPr>
        <a:xfrm>
          <a:off x="7494679" y="3068998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07946-9D3A-3246-94E6-92C0A15B7589}">
      <dsp:nvSpPr>
        <dsp:cNvPr id="0" name=""/>
        <dsp:cNvSpPr/>
      </dsp:nvSpPr>
      <dsp:spPr>
        <a:xfrm>
          <a:off x="4006059" y="2555105"/>
          <a:ext cx="1344409" cy="11544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More time to bond</a:t>
          </a:r>
        </a:p>
      </dsp:txBody>
      <dsp:txXfrm>
        <a:off x="4214294" y="2733911"/>
        <a:ext cx="927939" cy="796797"/>
      </dsp:txXfrm>
    </dsp:sp>
    <dsp:sp modelId="{CFB5D01C-81F5-0F48-BE4F-EC61ADD90E77}">
      <dsp:nvSpPr>
        <dsp:cNvPr id="0" name=""/>
        <dsp:cNvSpPr/>
      </dsp:nvSpPr>
      <dsp:spPr>
        <a:xfrm>
          <a:off x="4044552" y="3066823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EB9DF-8676-6641-92FF-D9F23623E8BE}">
      <dsp:nvSpPr>
        <dsp:cNvPr id="0" name=""/>
        <dsp:cNvSpPr/>
      </dsp:nvSpPr>
      <dsp:spPr>
        <a:xfrm>
          <a:off x="2849839" y="3196928"/>
          <a:ext cx="1344409" cy="11544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0358F-D66D-BB48-AE71-C9DA25BC75B7}">
      <dsp:nvSpPr>
        <dsp:cNvPr id="0" name=""/>
        <dsp:cNvSpPr/>
      </dsp:nvSpPr>
      <dsp:spPr>
        <a:xfrm>
          <a:off x="3764408" y="3213027"/>
          <a:ext cx="156823" cy="1353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24738" y="528794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77724" y="823558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215008" y="873362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5299999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16093" y="571981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69079" y="866745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-178483" y="209488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780000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87541-9039-4644-8278-587CC874C35B}">
      <dsp:nvSpPr>
        <dsp:cNvPr id="0" name=""/>
        <dsp:cNvSpPr/>
      </dsp:nvSpPr>
      <dsp:spPr>
        <a:xfrm>
          <a:off x="1396" y="2163"/>
          <a:ext cx="2860370" cy="1040571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TONE – 70%</a:t>
          </a:r>
        </a:p>
      </dsp:txBody>
      <dsp:txXfrm>
        <a:off x="52192" y="52959"/>
        <a:ext cx="2758778" cy="938979"/>
      </dsp:txXfrm>
    </dsp:sp>
    <dsp:sp modelId="{5F19F021-B0A6-174B-9A60-200AAFBF8F1D}">
      <dsp:nvSpPr>
        <dsp:cNvPr id="0" name=""/>
        <dsp:cNvSpPr/>
      </dsp:nvSpPr>
      <dsp:spPr>
        <a:xfrm>
          <a:off x="1396" y="1094763"/>
          <a:ext cx="2860370" cy="1040571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TISSUE -9%</a:t>
          </a:r>
        </a:p>
      </dsp:txBody>
      <dsp:txXfrm>
        <a:off x="52192" y="1145559"/>
        <a:ext cx="2758778" cy="938979"/>
      </dsp:txXfrm>
    </dsp:sp>
    <dsp:sp modelId="{32E70783-F929-8E4F-924B-362C1A170368}">
      <dsp:nvSpPr>
        <dsp:cNvPr id="0" name=""/>
        <dsp:cNvSpPr/>
      </dsp:nvSpPr>
      <dsp:spPr>
        <a:xfrm>
          <a:off x="1396" y="2187364"/>
          <a:ext cx="2860370" cy="104057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TRAUMA – 20%</a:t>
          </a:r>
        </a:p>
      </dsp:txBody>
      <dsp:txXfrm>
        <a:off x="52192" y="2238160"/>
        <a:ext cx="2758778" cy="938979"/>
      </dsp:txXfrm>
    </dsp:sp>
    <dsp:sp modelId="{4BB30B4E-8D65-3346-B57C-1459F19A6CB1}">
      <dsp:nvSpPr>
        <dsp:cNvPr id="0" name=""/>
        <dsp:cNvSpPr/>
      </dsp:nvSpPr>
      <dsp:spPr>
        <a:xfrm>
          <a:off x="1396" y="3279964"/>
          <a:ext cx="2860370" cy="104057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THROMBIN - 1%</a:t>
          </a:r>
        </a:p>
      </dsp:txBody>
      <dsp:txXfrm>
        <a:off x="52192" y="3330760"/>
        <a:ext cx="2758778" cy="938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16093" y="571981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69079" y="866745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632769" y="380131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16093" y="571981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69079" y="866745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-174629" y="977110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2900001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64CB5-3E30-694E-8552-439536A25E45}">
      <dsp:nvSpPr>
        <dsp:cNvPr id="0" name=""/>
        <dsp:cNvSpPr/>
      </dsp:nvSpPr>
      <dsp:spPr>
        <a:xfrm>
          <a:off x="616093" y="571981"/>
          <a:ext cx="1258358" cy="1258358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Background </a:t>
          </a:r>
        </a:p>
      </dsp:txBody>
      <dsp:txXfrm>
        <a:off x="869079" y="866745"/>
        <a:ext cx="752386" cy="646822"/>
      </dsp:txXfrm>
    </dsp:sp>
    <dsp:sp modelId="{8F6E785D-B9E9-004D-BAA5-7017D9E0398B}">
      <dsp:nvSpPr>
        <dsp:cNvPr id="0" name=""/>
        <dsp:cNvSpPr/>
      </dsp:nvSpPr>
      <dsp:spPr>
        <a:xfrm>
          <a:off x="-97921" y="163798"/>
          <a:ext cx="1547780" cy="1547780"/>
        </a:xfrm>
        <a:prstGeom prst="circularArrow">
          <a:avLst>
            <a:gd name="adj1" fmla="val 4878"/>
            <a:gd name="adj2" fmla="val 312630"/>
            <a:gd name="adj3" fmla="val 2944355"/>
            <a:gd name="adj4" fmla="val 15515852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720000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CA856-D6A8-8F4D-BAC4-2F98C1BF960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3DEFC-E248-4E47-B54D-D36536C34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0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time sensitivity to administration of TXA </a:t>
            </a:r>
          </a:p>
          <a:p>
            <a:r>
              <a:rPr lang="en-US" dirty="0"/>
              <a:t>The WOMAN trial combined with the CRASH2 trial found that</a:t>
            </a:r>
          </a:p>
          <a:p>
            <a:r>
              <a:rPr lang="en-US" dirty="0"/>
              <a:t>70%, 10% 0%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3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Consultant led unit</a:t>
            </a:r>
          </a:p>
          <a:p>
            <a:r>
              <a:rPr lang="en-US" dirty="0"/>
              <a:t>her MW put out a 2222 MOH, short delay as gaining permission from prescriber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56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 alone MLU - her MW also put out a 2222MOH although paramedics arrived sooner and so they all travelled to the consultant led unit whilst  receiving first TXA dose in ambulance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94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Remote and rural birth at home</a:t>
            </a:r>
          </a:p>
          <a:p>
            <a:r>
              <a:rPr lang="en-US" dirty="0"/>
              <a:t>MWs tried to suture the source as the paramedics found getting to the home in winter took longer</a:t>
            </a:r>
          </a:p>
          <a:p>
            <a:r>
              <a:rPr lang="en-US" dirty="0"/>
              <a:t>It took a lot longer to administer first dose of TXA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3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Helen 1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Siobhan 2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Belinda 3 hours</a:t>
            </a:r>
          </a:p>
          <a:p>
            <a:r>
              <a:rPr lang="en-US" dirty="0"/>
              <a:t>care is not as equitable or effective as it could be </a:t>
            </a:r>
          </a:p>
          <a:p>
            <a:r>
              <a:rPr lang="en-US" dirty="0"/>
              <a:t>also their poor midwife is feeling worn down and frustrated behind closed doors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93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Truly time to gather to resolve this issue</a:t>
            </a:r>
          </a:p>
          <a:p>
            <a:r>
              <a:rPr lang="en-US" dirty="0"/>
              <a:t>TXA invented more than 60 </a:t>
            </a:r>
            <a:r>
              <a:rPr lang="en-US" dirty="0" err="1"/>
              <a:t>yrs</a:t>
            </a:r>
            <a:r>
              <a:rPr lang="en-US" dirty="0"/>
              <a:t> ago by two Japanese Drs </a:t>
            </a:r>
            <a:r>
              <a:rPr lang="en-US" dirty="0" err="1"/>
              <a:t>specificly</a:t>
            </a:r>
            <a:r>
              <a:rPr lang="en-US" dirty="0"/>
              <a:t> to assisted at </a:t>
            </a:r>
            <a:r>
              <a:rPr lang="en-US" dirty="0" err="1"/>
              <a:t>pph</a:t>
            </a:r>
            <a:r>
              <a:rPr lang="en-US" dirty="0"/>
              <a:t>- let's have courage to </a:t>
            </a:r>
          </a:p>
          <a:p>
            <a:r>
              <a:rPr lang="en-US" dirty="0"/>
              <a:t>come together and use our influence to get </a:t>
            </a:r>
            <a:r>
              <a:rPr lang="en-US" dirty="0" err="1"/>
              <a:t>txa</a:t>
            </a:r>
            <a:r>
              <a:rPr lang="en-US" dirty="0"/>
              <a:t> on the MW Exemptions list by first getting each board in Scotland with a PGD set 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32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not lose sight of the benefits for families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41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&amp; also the benefits for the NHS and our profession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work together we can really make a difference. This is an important public health issue and it deserves our attention.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54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behalf of Scotland's families thank you for your work and for taking this presentation into consideration.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48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 mind </a:t>
            </a:r>
            <a:r>
              <a:rPr lang="en-US" dirty="0" err="1"/>
              <a:t>pph</a:t>
            </a:r>
            <a:r>
              <a:rPr lang="en-US" dirty="0"/>
              <a:t> attended</a:t>
            </a:r>
          </a:p>
          <a:p>
            <a:r>
              <a:rPr lang="en-US" dirty="0"/>
              <a:t>importance access to your resources and 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9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almost 47k last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Importance of equitable service</a:t>
            </a:r>
          </a:p>
          <a:p>
            <a:r>
              <a:rPr lang="en-US" dirty="0" err="1"/>
              <a:t>maximises</a:t>
            </a:r>
            <a:r>
              <a:rPr lang="en-US" dirty="0"/>
              <a:t> safety &amp; </a:t>
            </a:r>
            <a:r>
              <a:rPr lang="en-US" dirty="0" err="1"/>
              <a:t>effeciency</a:t>
            </a:r>
            <a:r>
              <a:rPr lang="en-US" dirty="0"/>
              <a:t> </a:t>
            </a:r>
          </a:p>
          <a:p>
            <a:r>
              <a:rPr lang="en-US" dirty="0"/>
              <a:t>pop density</a:t>
            </a:r>
          </a:p>
          <a:p>
            <a:r>
              <a:rPr lang="en-US" dirty="0"/>
              <a:t>change of remote &amp; rural topography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0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main area 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5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Midwifery workforce is mainly part time although numbers increased last year. </a:t>
            </a:r>
          </a:p>
          <a:p>
            <a:r>
              <a:rPr lang="en-US" dirty="0"/>
              <a:t>Some MW non-med prescribers most rely of Mid exemptions to deliver the right medication to the right person at the right time in the right place. </a:t>
            </a:r>
          </a:p>
          <a:p>
            <a:r>
              <a:rPr lang="en-US" dirty="0"/>
              <a:t>MWs will be the ones who are estimating pp blood loss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 board 5-10,when you think about 47k Scottish births sig #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pph</a:t>
            </a:r>
            <a:r>
              <a:rPr lang="en-US" dirty="0"/>
              <a:t> more than 500ml, </a:t>
            </a:r>
          </a:p>
          <a:p>
            <a:r>
              <a:rPr lang="en-US" dirty="0"/>
              <a:t>sig can occur rate of 500 to 800ml per minute</a:t>
            </a:r>
          </a:p>
          <a:p>
            <a:r>
              <a:rPr lang="en-US" dirty="0"/>
              <a:t>addressing </a:t>
            </a:r>
            <a:r>
              <a:rPr lang="en-US" dirty="0" err="1"/>
              <a:t>pph</a:t>
            </a:r>
            <a:r>
              <a:rPr lang="en-US" dirty="0"/>
              <a:t> promptly is paramount </a:t>
            </a:r>
          </a:p>
          <a:p>
            <a:r>
              <a:rPr lang="en-US" dirty="0"/>
              <a:t>especially if you consider </a:t>
            </a:r>
            <a:r>
              <a:rPr lang="en-US" dirty="0" err="1"/>
              <a:t>approx</a:t>
            </a:r>
            <a:r>
              <a:rPr lang="en-US" dirty="0"/>
              <a:t> 20 women die due to perinatal bleeding each year in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of the medications</a:t>
            </a:r>
          </a:p>
          <a:p>
            <a:r>
              <a:rPr lang="en-US" dirty="0"/>
              <a:t>three uterotonics on left </a:t>
            </a:r>
          </a:p>
          <a:p>
            <a:r>
              <a:rPr lang="en-US" dirty="0"/>
              <a:t>oxytocin, </a:t>
            </a:r>
            <a:r>
              <a:rPr lang="en-US" dirty="0" err="1"/>
              <a:t>ergometriene</a:t>
            </a:r>
            <a:r>
              <a:rPr lang="en-US" dirty="0"/>
              <a:t> &amp; </a:t>
            </a:r>
            <a:r>
              <a:rPr lang="en-US" dirty="0" err="1"/>
              <a:t>carbroprost</a:t>
            </a:r>
            <a:r>
              <a:rPr lang="en-US" dirty="0"/>
              <a:t>- all on the </a:t>
            </a:r>
            <a:r>
              <a:rPr lang="en-US" dirty="0" err="1"/>
              <a:t>mws</a:t>
            </a:r>
            <a:r>
              <a:rPr lang="en-US" dirty="0"/>
              <a:t> exemptions list and in the standard birth kits</a:t>
            </a:r>
          </a:p>
          <a:p>
            <a:r>
              <a:rPr lang="en-US" dirty="0"/>
              <a:t>on the right we have </a:t>
            </a:r>
            <a:r>
              <a:rPr lang="en-US" dirty="0" err="1"/>
              <a:t>txa</a:t>
            </a:r>
            <a:r>
              <a:rPr lang="en-US" dirty="0"/>
              <a:t> which is an </a:t>
            </a:r>
            <a:r>
              <a:rPr lang="en-US" dirty="0" err="1"/>
              <a:t>antifibrolytic</a:t>
            </a:r>
            <a:r>
              <a:rPr lang="en-US" dirty="0"/>
              <a:t> which requires a prescription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TXA inhibits bleeding without increasing risk of thromboembolism </a:t>
            </a:r>
          </a:p>
          <a:p>
            <a:r>
              <a:rPr lang="en-US" dirty="0"/>
              <a:t>It has a shelf life of 2 </a:t>
            </a:r>
            <a:r>
              <a:rPr lang="en-US" dirty="0" err="1"/>
              <a:t>yrs</a:t>
            </a:r>
            <a:r>
              <a:rPr lang="en-US" dirty="0"/>
              <a:t>, can be kept at room temp, and is shown to be financial prudent at </a:t>
            </a:r>
            <a:r>
              <a:rPr lang="en-US" dirty="0" err="1"/>
              <a:t>approx</a:t>
            </a:r>
            <a:r>
              <a:rPr lang="en-US" dirty="0"/>
              <a:t> 3pounds, </a:t>
            </a:r>
          </a:p>
          <a:p>
            <a:r>
              <a:rPr lang="en-US" dirty="0"/>
              <a:t>of course there are some contraindications as you </a:t>
            </a:r>
            <a:r>
              <a:rPr lang="en-US" dirty="0" err="1"/>
              <a:t>wouldnt</a:t>
            </a:r>
            <a:r>
              <a:rPr lang="en-US" dirty="0"/>
              <a:t> give it to a woman with severe renal issues</a:t>
            </a:r>
          </a:p>
          <a:p>
            <a:r>
              <a:rPr lang="en-US" dirty="0"/>
              <a:t>for the last 3 years TXA is recommended has standard pathway medication by the WHO. RCOG and NICE also recommend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3DEFC-E248-4E47-B54D-D36536C34D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0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F467-99E5-6D4B-BFEA-03C0903A7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DFE76-1CAB-FD4E-B91E-8CABD7184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8781E-80AC-5C4A-B8D9-1D54219E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F4DAA-FE32-454C-9998-4249DC537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C814B-629E-B74E-A007-7ACB62A7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0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2C16-2656-B044-BEBB-FF283DE4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D7557-8BCB-674C-9939-308FE38A9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1B77C-1216-A746-9403-F742384A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542D-5767-B24C-B51A-1B7BEAB5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0608-E2D8-2343-8A2D-C6892710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5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CB833-0716-7C4D-ACB1-0000AFB91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7EFC1-07B8-0348-AC9C-479C91C19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D34AF-CEED-C048-B4E4-13637353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1728-EF39-ED40-B2DC-ABFBBC6E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76461-4261-FB4A-9EB5-961073E6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8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7D32-479C-6C4A-82DA-600C0D45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C8D76-1242-A34A-8FF2-8919A4E9B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79F09-DE9B-5144-B602-B9214F47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0F6F-B66B-8D44-85DD-EE264521D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3CA3-E8A0-0344-BEC6-360BF3A3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8D35-9A1D-DF47-AFAB-DF8F67FE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4E988-0370-E341-BE5E-7EA26B8BF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07D85-3657-4048-8F48-94BE67F7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4B97B-B2B1-4748-A469-14EB876F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DBBE6-3A78-F146-BA89-F885F20A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9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57D9-EC2A-E146-8E8A-1830B18D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933A-CBA1-0847-A00E-B83A65EA0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5687E-3264-A843-BB4A-39566EB52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6E9B6-476B-2841-9500-4B5169C3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97895-E2D5-AA41-B846-03959AD9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3B3B4-8954-AE49-8FA0-0A0AD92C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5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B070E-102E-4941-AED1-212A9D43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F73F0-A251-BC45-9F7C-CC47477CA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129E-E41C-2048-9AEA-124D76B1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51280-6D0D-E545-8480-B2F5DB22E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4065-F50A-5044-995B-E898E6775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18020-2587-4845-BB22-63EA72AD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B326D-E821-1044-BB54-D3E12DA8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18528-8B67-674E-B4AE-90133E0A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2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D35A-3429-B349-94BC-9D3271D6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6C6AB-2FC9-EB4D-A809-F1679B35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9B257-9FFB-7344-AD5C-7964E334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7BF89-36FE-4943-ADED-9C3321B0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4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6B9CF-9900-DC4F-A542-FAFBC2BA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D89D8-6C4F-FF49-9E01-05F3486E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C58C-DD10-EC47-B914-F338708E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4CE3-7B2D-9147-ABED-E2EF6C89E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D4515-5728-5B40-85DE-054AFA66D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01B02-4476-B941-800E-6875CD47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29EC7-2C2E-D743-BC72-DB92FA19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6B8FE-E052-D44B-B732-2EFFACB9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64036-3768-C748-95D3-2CC94742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3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75398-8068-0445-9E2D-179F3DD8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A3B52-D1CE-BF4D-B976-778712B14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C1C3E-EFDB-0742-966D-C7AE7811F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A2664-D545-DE45-82BB-98292DAD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52D79-608F-DD4F-A5E2-ECAC000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B302A-6A6A-8B4E-8CDF-05961DF8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6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DE2456-EFAE-5544-9967-41CFDE7D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2E2AD-5DC6-D943-B339-865B90AB6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2840F-CA99-7244-99C2-113BC89A7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5B985-E287-8348-9EE6-E0B35A46608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FA189-E16B-FE40-BA16-16615E023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2FB5-CC34-8B46-9D1E-553562E2F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7DC9A-10C8-1A4A-A47A-FA0B3D7A7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List_of_outlying_islands_of_Scotland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18" Type="http://schemas.microsoft.com/office/2017/06/relationships/model3d" Target="../media/model3d1.glb"/><Relationship Id="rId3" Type="http://schemas.openxmlformats.org/officeDocument/2006/relationships/audio" Target="../media/media10.m4a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17" Type="http://schemas.openxmlformats.org/officeDocument/2006/relationships/image" Target="../media/image19.png"/><Relationship Id="rId2" Type="http://schemas.microsoft.com/office/2007/relationships/media" Target="../media/media10.m4a"/><Relationship Id="rId16" Type="http://schemas.openxmlformats.org/officeDocument/2006/relationships/image" Target="../media/image18.png"/><Relationship Id="rId20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notesSlide" Target="../notesSlides/notesSlide10.xml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9.xml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1.xml"/><Relationship Id="rId12" Type="http://schemas.openxmlformats.org/officeDocument/2006/relationships/image" Target="../media/image3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Data" Target="../diagrams/data11.xml"/><Relationship Id="rId11" Type="http://schemas.microsoft.com/office/2017/06/relationships/model3d" Target="../media/model3d1.glb"/><Relationship Id="rId5" Type="http://schemas.openxmlformats.org/officeDocument/2006/relationships/image" Target="../media/image36.jpg"/><Relationship Id="rId10" Type="http://schemas.microsoft.com/office/2007/relationships/diagramDrawing" Target="../diagrams/drawing11.xml"/><Relationship Id="rId4" Type="http://schemas.openxmlformats.org/officeDocument/2006/relationships/notesSlide" Target="../notesSlides/notesSlide15.xml"/><Relationship Id="rId9" Type="http://schemas.openxmlformats.org/officeDocument/2006/relationships/diagramColors" Target="../diagrams/colors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3.jpg"/><Relationship Id="rId12" Type="http://schemas.openxmlformats.org/officeDocument/2006/relationships/image" Target="../media/image52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7.jpg"/><Relationship Id="rId11" Type="http://schemas.openxmlformats.org/officeDocument/2006/relationships/image" Target="../media/image51.jpg"/><Relationship Id="rId5" Type="http://schemas.openxmlformats.org/officeDocument/2006/relationships/image" Target="../media/image23.jpg"/><Relationship Id="rId10" Type="http://schemas.openxmlformats.org/officeDocument/2006/relationships/image" Target="../media/image50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media4.m4a"/><Relationship Id="rId7" Type="http://schemas.openxmlformats.org/officeDocument/2006/relationships/diagramData" Target="../diagrams/data1.xml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4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4.xml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9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3" Type="http://schemas.openxmlformats.org/officeDocument/2006/relationships/audio" Target="../media/media6.m4a"/><Relationship Id="rId21" Type="http://schemas.openxmlformats.org/officeDocument/2006/relationships/image" Target="../media/image9.jp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" Type="http://schemas.microsoft.com/office/2007/relationships/media" Target="../media/media6.m4a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tags" Target="../tags/tag3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24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5" Type="http://schemas.microsoft.com/office/2007/relationships/diagramDrawing" Target="../diagrams/drawing4.xml"/><Relationship Id="rId23" Type="http://schemas.microsoft.com/office/2007/relationships/hdphoto" Target="../media/hdphoto1.wdp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slideLayout" Target="../slideLayouts/slideLayout9.xml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6.xml"/><Relationship Id="rId11" Type="http://schemas.openxmlformats.org/officeDocument/2006/relationships/image" Target="../media/image3.png"/><Relationship Id="rId5" Type="http://schemas.openxmlformats.org/officeDocument/2006/relationships/image" Target="../media/image11.jp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4.png"/><Relationship Id="rId3" Type="http://schemas.openxmlformats.org/officeDocument/2006/relationships/audio" Target="../media/media8.m4a"/><Relationship Id="rId7" Type="http://schemas.openxmlformats.org/officeDocument/2006/relationships/diagramData" Target="../diagrams/data7.xml"/><Relationship Id="rId12" Type="http://schemas.openxmlformats.org/officeDocument/2006/relationships/image" Target="../media/image13.png"/><Relationship Id="rId2" Type="http://schemas.microsoft.com/office/2007/relationships/media" Target="../media/media8.m4a"/><Relationship Id="rId16" Type="http://schemas.openxmlformats.org/officeDocument/2006/relationships/image" Target="../media/image3.png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microsoft.com/office/2007/relationships/diagramDrawing" Target="../diagrams/drawing7.xml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6.png"/><Relationship Id="rId10" Type="http://schemas.openxmlformats.org/officeDocument/2006/relationships/diagramColors" Target="../diagrams/colors7.xml"/><Relationship Id="rId4" Type="http://schemas.openxmlformats.org/officeDocument/2006/relationships/slideLayout" Target="../slideLayouts/slideLayout9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slideLayout" Target="../slideLayouts/slideLayout9.xml"/><Relationship Id="rId7" Type="http://schemas.openxmlformats.org/officeDocument/2006/relationships/diagramLayout" Target="../diagrams/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8.xml"/><Relationship Id="rId11" Type="http://schemas.openxmlformats.org/officeDocument/2006/relationships/image" Target="../media/image3.png"/><Relationship Id="rId5" Type="http://schemas.openxmlformats.org/officeDocument/2006/relationships/image" Target="../media/image17.jpg"/><Relationship Id="rId10" Type="http://schemas.microsoft.com/office/2007/relationships/diagramDrawing" Target="../diagrams/drawing8.xml"/><Relationship Id="rId4" Type="http://schemas.openxmlformats.org/officeDocument/2006/relationships/notesSlide" Target="../notesSlides/notesSlide9.xml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" name="Rectangle 20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3" name="Picture 12" descr="Test tube with blood sample">
            <a:extLst>
              <a:ext uri="{FF2B5EF4-FFF2-40B4-BE49-F238E27FC236}">
                <a16:creationId xmlns:a16="http://schemas.microsoft.com/office/drawing/2014/main" id="{BFA8B4A8-585C-794B-B8E5-1733D563F2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32" r="-1" b="13273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pic>
        <p:nvPicPr>
          <p:cNvPr id="61" name="Picture 60" descr="A map of the united kingdom&#10;&#10;Description automatically generated">
            <a:extLst>
              <a:ext uri="{FF2B5EF4-FFF2-40B4-BE49-F238E27FC236}">
                <a16:creationId xmlns:a16="http://schemas.microsoft.com/office/drawing/2014/main" id="{BD65ED68-9B09-724C-88CB-1F3F66723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8367" r="-3" b="5445"/>
          <a:stretch/>
        </p:blipFill>
        <p:spPr>
          <a:xfrm>
            <a:off x="0" y="-3253428"/>
            <a:ext cx="12192000" cy="13364856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436BB-3E36-0446-8698-DEC99D5C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014" y="5353365"/>
            <a:ext cx="9932691" cy="61431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100" dirty="0">
                <a:solidFill>
                  <a:srgbClr val="FFFFFF"/>
                </a:solidFill>
              </a:rPr>
              <a:t>Empowering Midwives: 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Advancing Maternity Care by bridging gaps in the time- critical administration of Tranexamic Acid (TXA) during situations of postpartum hemorrhage (PPH).</a:t>
            </a:r>
            <a:br>
              <a:rPr lang="en-US" sz="2600" dirty="0">
                <a:solidFill>
                  <a:srgbClr val="FFFFFF"/>
                </a:solidFill>
              </a:rPr>
            </a:b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RCM Student Midwife Award 2023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Marie Buckleygray – Robert Gordon University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C5EF01CD-4ABB-7944-BADE-0E5E74712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0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855">
        <p159:morph option="byObject"/>
      </p:transition>
    </mc:Choice>
    <mc:Fallback xmlns="">
      <p:transition spd="slow" advTm="20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0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665 -0.45789" pathEditMode="relative" ptsTypes="AA">
                                      <p:cBhvr>
                                        <p:cTn id="14" dur="3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665 -0.45789 L 0 0" pathEditMode="relative" ptsTypes="AA">
                                      <p:cBhvr>
                                        <p:cTn id="19" dur="3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1" dur="30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4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5"/>
            <a:ext cx="6596245" cy="2377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Race against time with TXA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  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45304F5E-74B3-8747-969A-A3B1BDA4E240}"/>
              </a:ext>
            </a:extLst>
          </p:cNvPr>
          <p:cNvGraphicFramePr>
            <a:graphicFrameLocks/>
          </p:cNvGraphicFramePr>
          <p:nvPr/>
        </p:nvGraphicFramePr>
        <p:xfrm>
          <a:off x="9815851" y="-134399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10C98634-6DFA-1545-905B-17B3A47F43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2788472"/>
              </p:ext>
            </p:extLst>
          </p:nvPr>
        </p:nvGraphicFramePr>
        <p:xfrm>
          <a:off x="9968251" y="18001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" name="Picture 3" descr="A silver stopwatch with a red hand&#10;&#10;Description automatically generated">
            <a:extLst>
              <a:ext uri="{FF2B5EF4-FFF2-40B4-BE49-F238E27FC236}">
                <a16:creationId xmlns:a16="http://schemas.microsoft.com/office/drawing/2014/main" id="{554BE02D-1EA2-0E4F-8923-667A6EBA5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65196" y="2686215"/>
            <a:ext cx="2033975" cy="2684847"/>
          </a:xfrm>
          <a:prstGeom prst="rect">
            <a:avLst/>
          </a:prstGeom>
        </p:spPr>
      </p:pic>
      <p:pic>
        <p:nvPicPr>
          <p:cNvPr id="7" name="Picture 6" descr="A silver stopwatch with a red hand and numbers&#10;&#10;Description automatically generated">
            <a:extLst>
              <a:ext uri="{FF2B5EF4-FFF2-40B4-BE49-F238E27FC236}">
                <a16:creationId xmlns:a16="http://schemas.microsoft.com/office/drawing/2014/main" id="{C525F5EE-EEC7-4745-AAAC-0F06824B40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39430" y="2686215"/>
            <a:ext cx="2098868" cy="277388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Meeting">
                <a:extLst>
                  <a:ext uri="{FF2B5EF4-FFF2-40B4-BE49-F238E27FC236}">
                    <a16:creationId xmlns:a16="http://schemas.microsoft.com/office/drawing/2014/main" id="{24E4A8B2-13DE-9544-9B7D-313571EE058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83113956"/>
                  </p:ext>
                </p:extLst>
              </p:nvPr>
            </p:nvGraphicFramePr>
            <p:xfrm>
              <a:off x="7220848" y="3057892"/>
              <a:ext cx="2826128" cy="244755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2826128" cy="2447557"/>
                    </a:xfrm>
                    <a:prstGeom prst="rect">
                      <a:avLst/>
                    </a:prstGeom>
                  </am3d:spPr>
                  <am3d:camera>
                    <am3d:pos x="1008" y="0" z="65844652"/>
                    <am3d:up dx="0" dy="36000000" dz="0"/>
                    <am3d:lookAt x="1008" y="0" z="0"/>
                    <am3d:perspective fov="1922118"/>
                  </am3d:camera>
                  <am3d:trans>
                    <am3d:meterPerModelUnit n="42584" d="1000000"/>
                    <am3d:preTrans dx="898" dy="-3993845" dz="-456"/>
                    <am3d:scale>
                      <am3d:sx n="1000000" d="1000000"/>
                      <am3d:sy n="1000000" d="1000000"/>
                      <am3d:sz n="1000000" d="1000000"/>
                    </am3d:scale>
                    <am3d:rot ax="5021288" ay="544407" az="-7503999"/>
                    <am3d:postTrans dx="1008" dy="0" dz="0"/>
                  </am3d:trans>
                  <am3d:raster rName="Office3DRenderer" rVer="16.0.8326">
                    <am3d:blip r:embed="rId19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Meeting">
                <a:extLst>
                  <a:ext uri="{FF2B5EF4-FFF2-40B4-BE49-F238E27FC236}">
                    <a16:creationId xmlns:a16="http://schemas.microsoft.com/office/drawing/2014/main" id="{24E4A8B2-13DE-9544-9B7D-313571EE05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20848" y="3057892"/>
                <a:ext cx="2826128" cy="2447557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E2FCD0-22E9-4C42-93D9-019D92AB1C81}"/>
              </a:ext>
            </a:extLst>
          </p:cNvPr>
          <p:cNvCxnSpPr/>
          <p:nvPr/>
        </p:nvCxnSpPr>
        <p:spPr>
          <a:xfrm flipV="1">
            <a:off x="8650638" y="3586422"/>
            <a:ext cx="0" cy="742075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C63133-34C9-2547-9286-6F4796020D36}"/>
              </a:ext>
            </a:extLst>
          </p:cNvPr>
          <p:cNvSpPr txBox="1"/>
          <p:nvPr/>
        </p:nvSpPr>
        <p:spPr>
          <a:xfrm>
            <a:off x="2313680" y="5471580"/>
            <a:ext cx="190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81264A-9198-7C43-99D8-7FA53D01746C}"/>
              </a:ext>
            </a:extLst>
          </p:cNvPr>
          <p:cNvSpPr txBox="1"/>
          <p:nvPr/>
        </p:nvSpPr>
        <p:spPr>
          <a:xfrm>
            <a:off x="5157105" y="5482783"/>
            <a:ext cx="190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A24FB5-50C0-F04D-8C12-0581E537E3C7}"/>
              </a:ext>
            </a:extLst>
          </p:cNvPr>
          <p:cNvSpPr txBox="1"/>
          <p:nvPr/>
        </p:nvSpPr>
        <p:spPr>
          <a:xfrm>
            <a:off x="8317088" y="5466880"/>
            <a:ext cx="190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0%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6AE191-BA4D-BA4A-861B-CB4AD9E613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733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9132">
        <p159:morph option="byObject"/>
      </p:transition>
    </mc:Choice>
    <mc:Fallback xmlns="">
      <p:transition spd="slow" advClick="0" advTm="29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5"/>
            <a:ext cx="6714699" cy="1302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Helen’s Birth at Hospital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27EC93-8BB4-F74B-9EEB-F18B0266069B}"/>
              </a:ext>
            </a:extLst>
          </p:cNvPr>
          <p:cNvSpPr/>
          <p:nvPr/>
        </p:nvSpPr>
        <p:spPr>
          <a:xfrm>
            <a:off x="687592" y="2278932"/>
            <a:ext cx="9704193" cy="4240324"/>
          </a:xfrm>
          <a:prstGeom prst="round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in a hospital bed&#10;&#10;Description automatically generated">
            <a:extLst>
              <a:ext uri="{FF2B5EF4-FFF2-40B4-BE49-F238E27FC236}">
                <a16:creationId xmlns:a16="http://schemas.microsoft.com/office/drawing/2014/main" id="{C75FFBCF-0C4A-C44F-ABE3-B35B38D00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5095" y="2626498"/>
            <a:ext cx="3375025" cy="2267458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94054-8471-7744-B73F-894C812BBBCB}"/>
              </a:ext>
            </a:extLst>
          </p:cNvPr>
          <p:cNvGrpSpPr/>
          <p:nvPr/>
        </p:nvGrpSpPr>
        <p:grpSpPr>
          <a:xfrm>
            <a:off x="574514" y="399627"/>
            <a:ext cx="1988382" cy="1789782"/>
            <a:chOff x="1025112" y="1980184"/>
            <a:chExt cx="2475230" cy="2475230"/>
          </a:xfrm>
        </p:grpSpPr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FF5F3983-0AA0-1043-A855-7711D7CA683E}"/>
                </a:ext>
              </a:extLst>
            </p:cNvPr>
            <p:cNvSpPr/>
            <p:nvPr/>
          </p:nvSpPr>
          <p:spPr>
            <a:xfrm>
              <a:off x="1025112" y="1980184"/>
              <a:ext cx="2475230" cy="2475230"/>
            </a:xfrm>
            <a:prstGeom prst="gear6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C548AEE9-FBAC-594D-827F-8160FBAF7E9B}"/>
                </a:ext>
              </a:extLst>
            </p:cNvPr>
            <p:cNvSpPr txBox="1"/>
            <p:nvPr/>
          </p:nvSpPr>
          <p:spPr>
            <a:xfrm>
              <a:off x="1648259" y="2607097"/>
              <a:ext cx="1228936" cy="1221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Assessment with case studies</a:t>
              </a:r>
            </a:p>
          </p:txBody>
        </p:sp>
      </p:grpSp>
      <p:sp>
        <p:nvSpPr>
          <p:cNvPr id="23" name="Shape 22">
            <a:extLst>
              <a:ext uri="{FF2B5EF4-FFF2-40B4-BE49-F238E27FC236}">
                <a16:creationId xmlns:a16="http://schemas.microsoft.com/office/drawing/2014/main" id="{1FC9867D-AFA4-B943-987C-61CCD8F1DDDE}"/>
              </a:ext>
            </a:extLst>
          </p:cNvPr>
          <p:cNvSpPr/>
          <p:nvPr/>
        </p:nvSpPr>
        <p:spPr>
          <a:xfrm>
            <a:off x="308177" y="47996"/>
            <a:ext cx="2254719" cy="20732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057379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0E213AF-D51B-6C40-AE45-FE1E0BBCD535}"/>
              </a:ext>
            </a:extLst>
          </p:cNvPr>
          <p:cNvSpPr/>
          <p:nvPr/>
        </p:nvSpPr>
        <p:spPr>
          <a:xfrm>
            <a:off x="10525567" y="2278932"/>
            <a:ext cx="351699" cy="4240324"/>
          </a:xfrm>
          <a:prstGeom prst="roundRect">
            <a:avLst/>
          </a:prstGeom>
          <a:solidFill>
            <a:srgbClr val="FF2600">
              <a:alpha val="68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43728AB-02C3-BB47-97C5-826B7B5CF5F3}"/>
              </a:ext>
            </a:extLst>
          </p:cNvPr>
          <p:cNvSpPr/>
          <p:nvPr/>
        </p:nvSpPr>
        <p:spPr>
          <a:xfrm>
            <a:off x="11037194" y="2278932"/>
            <a:ext cx="351699" cy="4240324"/>
          </a:xfrm>
          <a:prstGeom prst="round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C1E72F87-0ABF-2C4D-8FFF-6A0FFC467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726" y="3046395"/>
            <a:ext cx="4607734" cy="310349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E387370-63FD-0C44-BD13-15C2D1413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444">
        <p159:morph option="byObject"/>
      </p:transition>
    </mc:Choice>
    <mc:Fallback xmlns="">
      <p:transition spd="slow" advTm="20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83725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68" y="781275"/>
            <a:ext cx="7574737" cy="10066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Siobhan’s Birth at a Stand-alone Midwife Led Unit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94054-8471-7744-B73F-894C812BBBCB}"/>
              </a:ext>
            </a:extLst>
          </p:cNvPr>
          <p:cNvGrpSpPr/>
          <p:nvPr/>
        </p:nvGrpSpPr>
        <p:grpSpPr>
          <a:xfrm>
            <a:off x="574514" y="399627"/>
            <a:ext cx="1988382" cy="1789782"/>
            <a:chOff x="1025112" y="1980184"/>
            <a:chExt cx="2475230" cy="2475230"/>
          </a:xfrm>
        </p:grpSpPr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FF5F3983-0AA0-1043-A855-7711D7CA683E}"/>
                </a:ext>
              </a:extLst>
            </p:cNvPr>
            <p:cNvSpPr/>
            <p:nvPr/>
          </p:nvSpPr>
          <p:spPr>
            <a:xfrm>
              <a:off x="1025112" y="1980184"/>
              <a:ext cx="2475230" cy="2475230"/>
            </a:xfrm>
            <a:prstGeom prst="gear6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C548AEE9-FBAC-594D-827F-8160FBAF7E9B}"/>
                </a:ext>
              </a:extLst>
            </p:cNvPr>
            <p:cNvSpPr txBox="1"/>
            <p:nvPr/>
          </p:nvSpPr>
          <p:spPr>
            <a:xfrm>
              <a:off x="1648259" y="2607097"/>
              <a:ext cx="1228936" cy="1221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Assessment with case studies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73654B-F019-D34F-A0B5-817F2000663D}"/>
              </a:ext>
            </a:extLst>
          </p:cNvPr>
          <p:cNvSpPr/>
          <p:nvPr/>
        </p:nvSpPr>
        <p:spPr>
          <a:xfrm>
            <a:off x="687593" y="2278932"/>
            <a:ext cx="385422" cy="4240324"/>
          </a:xfrm>
          <a:prstGeom prst="round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CF5FA20-3838-DF4B-9909-8F0B1C246DAD}"/>
              </a:ext>
            </a:extLst>
          </p:cNvPr>
          <p:cNvSpPr/>
          <p:nvPr/>
        </p:nvSpPr>
        <p:spPr>
          <a:xfrm>
            <a:off x="1206797" y="2278932"/>
            <a:ext cx="9670469" cy="4240324"/>
          </a:xfrm>
          <a:prstGeom prst="roundRect">
            <a:avLst/>
          </a:prstGeom>
          <a:solidFill>
            <a:srgbClr val="FF2600">
              <a:alpha val="68118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E5479A5-285D-D042-B719-36D34DE230CD}"/>
              </a:ext>
            </a:extLst>
          </p:cNvPr>
          <p:cNvSpPr/>
          <p:nvPr/>
        </p:nvSpPr>
        <p:spPr>
          <a:xfrm>
            <a:off x="11011437" y="2278932"/>
            <a:ext cx="377456" cy="4240324"/>
          </a:xfrm>
          <a:prstGeom prst="roundRect">
            <a:avLst/>
          </a:prstGeom>
          <a:solidFill>
            <a:srgbClr val="941651">
              <a:alpha val="84618"/>
            </a:srgbClr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5CB098BC-797F-E246-9C4F-E6F00FCEE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647" y="2607413"/>
            <a:ext cx="3203533" cy="2149309"/>
          </a:xfrm>
          <a:prstGeom prst="rect">
            <a:avLst/>
          </a:prstGeom>
        </p:spPr>
      </p:pic>
      <p:pic>
        <p:nvPicPr>
          <p:cNvPr id="7" name="Picture 6" descr="A couple of paramedics standing in front of an ambulance&#10;&#10;Description automatically generated">
            <a:extLst>
              <a:ext uri="{FF2B5EF4-FFF2-40B4-BE49-F238E27FC236}">
                <a16:creationId xmlns:a16="http://schemas.microsoft.com/office/drawing/2014/main" id="{9FB2E6FE-7008-764D-B4A7-0BC8D2BFE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341" y="3114449"/>
            <a:ext cx="3704167" cy="2476762"/>
          </a:xfrm>
          <a:prstGeom prst="rect">
            <a:avLst/>
          </a:prstGeom>
        </p:spPr>
      </p:pic>
      <p:pic>
        <p:nvPicPr>
          <p:cNvPr id="5" name="Content Placeholder 4" descr="A row of buildings with trees&#10;&#10;Description automatically generated">
            <a:extLst>
              <a:ext uri="{FF2B5EF4-FFF2-40B4-BE49-F238E27FC236}">
                <a16:creationId xmlns:a16="http://schemas.microsoft.com/office/drawing/2014/main" id="{993F35AF-4B0E-8C4F-9CE0-A97DB4479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078907" y="3696300"/>
            <a:ext cx="3375025" cy="2476762"/>
          </a:xfrm>
        </p:spPr>
      </p:pic>
      <p:sp>
        <p:nvSpPr>
          <p:cNvPr id="23" name="Shape 22">
            <a:extLst>
              <a:ext uri="{FF2B5EF4-FFF2-40B4-BE49-F238E27FC236}">
                <a16:creationId xmlns:a16="http://schemas.microsoft.com/office/drawing/2014/main" id="{1FC9867D-AFA4-B943-987C-61CCD8F1DDDE}"/>
              </a:ext>
            </a:extLst>
          </p:cNvPr>
          <p:cNvSpPr/>
          <p:nvPr/>
        </p:nvSpPr>
        <p:spPr>
          <a:xfrm>
            <a:off x="471259" y="1303556"/>
            <a:ext cx="2254719" cy="20732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057379"/>
              <a:gd name="adj5" fmla="val 7527"/>
            </a:avLst>
          </a:prstGeom>
          <a:scene3d>
            <a:camera prst="orthographicFront">
              <a:rot lat="0" lon="0" rev="450000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6AC981C-35CD-314F-A56D-91423BB18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1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331">
        <p159:morph option="byObject"/>
      </p:transition>
    </mc:Choice>
    <mc:Fallback xmlns="">
      <p:transition spd="slow" advTm="26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68" y="698043"/>
            <a:ext cx="6714699" cy="11622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Belinda’s Birth at Home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94054-8471-7744-B73F-894C812BBBCB}"/>
              </a:ext>
            </a:extLst>
          </p:cNvPr>
          <p:cNvGrpSpPr/>
          <p:nvPr/>
        </p:nvGrpSpPr>
        <p:grpSpPr>
          <a:xfrm>
            <a:off x="574514" y="399627"/>
            <a:ext cx="1988382" cy="1789782"/>
            <a:chOff x="1025112" y="1980184"/>
            <a:chExt cx="2475230" cy="2475230"/>
          </a:xfrm>
        </p:grpSpPr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FF5F3983-0AA0-1043-A855-7711D7CA683E}"/>
                </a:ext>
              </a:extLst>
            </p:cNvPr>
            <p:cNvSpPr/>
            <p:nvPr/>
          </p:nvSpPr>
          <p:spPr>
            <a:xfrm>
              <a:off x="1025112" y="1980184"/>
              <a:ext cx="2475230" cy="2475230"/>
            </a:xfrm>
            <a:prstGeom prst="gear6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C548AEE9-FBAC-594D-827F-8160FBAF7E9B}"/>
                </a:ext>
              </a:extLst>
            </p:cNvPr>
            <p:cNvSpPr txBox="1"/>
            <p:nvPr/>
          </p:nvSpPr>
          <p:spPr>
            <a:xfrm>
              <a:off x="1648259" y="2607097"/>
              <a:ext cx="1228936" cy="1221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Assessment with case studies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4109AA4-5F7B-DB4E-A845-5BE5016E7DBF}"/>
              </a:ext>
            </a:extLst>
          </p:cNvPr>
          <p:cNvSpPr/>
          <p:nvPr/>
        </p:nvSpPr>
        <p:spPr>
          <a:xfrm>
            <a:off x="687592" y="2278932"/>
            <a:ext cx="387503" cy="4240324"/>
          </a:xfrm>
          <a:prstGeom prst="round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BE10ABF-74D8-1B47-9D5B-B251889151D4}"/>
              </a:ext>
            </a:extLst>
          </p:cNvPr>
          <p:cNvSpPr/>
          <p:nvPr/>
        </p:nvSpPr>
        <p:spPr>
          <a:xfrm>
            <a:off x="1208877" y="2278932"/>
            <a:ext cx="387503" cy="4240324"/>
          </a:xfrm>
          <a:prstGeom prst="roundRect">
            <a:avLst/>
          </a:prstGeom>
          <a:solidFill>
            <a:srgbClr val="FF2600">
              <a:alpha val="68167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62EBEDF-DF29-8544-818B-94B46365962F}"/>
              </a:ext>
            </a:extLst>
          </p:cNvPr>
          <p:cNvSpPr/>
          <p:nvPr/>
        </p:nvSpPr>
        <p:spPr>
          <a:xfrm>
            <a:off x="1730162" y="2278932"/>
            <a:ext cx="9658731" cy="4240324"/>
          </a:xfrm>
          <a:prstGeom prst="round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nowy road with a house in the background&#10;&#10;Description automatically generated">
            <a:extLst>
              <a:ext uri="{FF2B5EF4-FFF2-40B4-BE49-F238E27FC236}">
                <a16:creationId xmlns:a16="http://schemas.microsoft.com/office/drawing/2014/main" id="{21FA1E26-9B0A-0C4F-8A69-863A5A21F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10407" y="2601913"/>
            <a:ext cx="2343511" cy="3575050"/>
          </a:xfrm>
        </p:spPr>
      </p:pic>
      <p:pic>
        <p:nvPicPr>
          <p:cNvPr id="7" name="Picture 6" descr="A ambulance on the street&#10;&#10;Description automatically generated">
            <a:extLst>
              <a:ext uri="{FF2B5EF4-FFF2-40B4-BE49-F238E27FC236}">
                <a16:creationId xmlns:a16="http://schemas.microsoft.com/office/drawing/2014/main" id="{CE4C6B04-C370-404F-9ADD-7D057B759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352" y="3437105"/>
            <a:ext cx="3806896" cy="2154664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AD9D80AD-82E0-8A4D-9A91-EFD624A3D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365" y="2540136"/>
            <a:ext cx="2324380" cy="3636827"/>
          </a:xfrm>
          <a:prstGeom prst="rect">
            <a:avLst/>
          </a:prstGeom>
        </p:spPr>
      </p:pic>
      <p:sp>
        <p:nvSpPr>
          <p:cNvPr id="23" name="Shape 22">
            <a:extLst>
              <a:ext uri="{FF2B5EF4-FFF2-40B4-BE49-F238E27FC236}">
                <a16:creationId xmlns:a16="http://schemas.microsoft.com/office/drawing/2014/main" id="{1FC9867D-AFA4-B943-987C-61CCD8F1DDDE}"/>
              </a:ext>
            </a:extLst>
          </p:cNvPr>
          <p:cNvSpPr/>
          <p:nvPr/>
        </p:nvSpPr>
        <p:spPr>
          <a:xfrm>
            <a:off x="1821060" y="1335477"/>
            <a:ext cx="2254719" cy="20732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057379"/>
              <a:gd name="adj5" fmla="val 7527"/>
            </a:avLst>
          </a:prstGeom>
          <a:scene3d>
            <a:camera prst="orthographicFront">
              <a:rot lat="0" lon="0" rev="930000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6EF1AE-B4DD-A347-8913-F548FD6AE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1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25">
        <p159:morph option="byObject"/>
      </p:transition>
    </mc:Choice>
    <mc:Fallback xmlns="">
      <p:transition spd="slow" advTm="23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977" y="819445"/>
            <a:ext cx="6714699" cy="11176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Three case studies in a row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396D8C5-7A0F-884C-B89F-55C3D70EFA99}"/>
              </a:ext>
            </a:extLst>
          </p:cNvPr>
          <p:cNvSpPr/>
          <p:nvPr/>
        </p:nvSpPr>
        <p:spPr>
          <a:xfrm>
            <a:off x="687592" y="2278932"/>
            <a:ext cx="3374265" cy="4240324"/>
          </a:xfrm>
          <a:prstGeom prst="roundRect">
            <a:avLst/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in a blue scrubs&#10;&#10;Description automatically generated">
            <a:extLst>
              <a:ext uri="{FF2B5EF4-FFF2-40B4-BE49-F238E27FC236}">
                <a16:creationId xmlns:a16="http://schemas.microsoft.com/office/drawing/2014/main" id="{2B78B384-22BC-8940-9033-7501C7570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526863" y="245611"/>
            <a:ext cx="2628292" cy="6606249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94054-8471-7744-B73F-894C812BBBCB}"/>
              </a:ext>
            </a:extLst>
          </p:cNvPr>
          <p:cNvGrpSpPr/>
          <p:nvPr/>
        </p:nvGrpSpPr>
        <p:grpSpPr>
          <a:xfrm>
            <a:off x="574514" y="399627"/>
            <a:ext cx="1988382" cy="1789782"/>
            <a:chOff x="1025112" y="1980184"/>
            <a:chExt cx="2475230" cy="2475230"/>
          </a:xfrm>
        </p:grpSpPr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FF5F3983-0AA0-1043-A855-7711D7CA683E}"/>
                </a:ext>
              </a:extLst>
            </p:cNvPr>
            <p:cNvSpPr/>
            <p:nvPr/>
          </p:nvSpPr>
          <p:spPr>
            <a:xfrm>
              <a:off x="1025112" y="1980184"/>
              <a:ext cx="2475230" cy="2475230"/>
            </a:xfrm>
            <a:prstGeom prst="gear6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C548AEE9-FBAC-594D-827F-8160FBAF7E9B}"/>
                </a:ext>
              </a:extLst>
            </p:cNvPr>
            <p:cNvSpPr txBox="1"/>
            <p:nvPr/>
          </p:nvSpPr>
          <p:spPr>
            <a:xfrm>
              <a:off x="1648259" y="2607097"/>
              <a:ext cx="1228936" cy="1221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Assessment with case studies</a:t>
              </a:r>
            </a:p>
          </p:txBody>
        </p:sp>
      </p:grpSp>
      <p:sp>
        <p:nvSpPr>
          <p:cNvPr id="23" name="Shape 22">
            <a:extLst>
              <a:ext uri="{FF2B5EF4-FFF2-40B4-BE49-F238E27FC236}">
                <a16:creationId xmlns:a16="http://schemas.microsoft.com/office/drawing/2014/main" id="{1FC9867D-AFA4-B943-987C-61CCD8F1DDDE}"/>
              </a:ext>
            </a:extLst>
          </p:cNvPr>
          <p:cNvSpPr/>
          <p:nvPr/>
        </p:nvSpPr>
        <p:spPr>
          <a:xfrm>
            <a:off x="1742747" y="-183691"/>
            <a:ext cx="2254719" cy="20732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057379"/>
              <a:gd name="adj5" fmla="val 7527"/>
            </a:avLst>
          </a:prstGeom>
          <a:scene3d>
            <a:camera prst="orthographicFront">
              <a:rot lat="0" lon="0" rev="15899998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937349B-3E91-6043-84DB-F44E84BE4941}"/>
              </a:ext>
            </a:extLst>
          </p:cNvPr>
          <p:cNvSpPr/>
          <p:nvPr/>
        </p:nvSpPr>
        <p:spPr>
          <a:xfrm>
            <a:off x="4324935" y="2278932"/>
            <a:ext cx="3374265" cy="4240324"/>
          </a:xfrm>
          <a:prstGeom prst="roundRect">
            <a:avLst/>
          </a:prstGeom>
          <a:solidFill>
            <a:srgbClr val="FF2600">
              <a:alpha val="68000"/>
            </a:srgbClr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B8954D-ABEC-9049-8E7D-27517D0028F5}"/>
              </a:ext>
            </a:extLst>
          </p:cNvPr>
          <p:cNvSpPr/>
          <p:nvPr/>
        </p:nvSpPr>
        <p:spPr>
          <a:xfrm>
            <a:off x="8014628" y="2278932"/>
            <a:ext cx="3374265" cy="4240324"/>
          </a:xfrm>
          <a:prstGeom prst="round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erson and person holding a newborn baby&#10;&#10;Description automatically generated">
            <a:extLst>
              <a:ext uri="{FF2B5EF4-FFF2-40B4-BE49-F238E27FC236}">
                <a16:creationId xmlns:a16="http://schemas.microsoft.com/office/drawing/2014/main" id="{F3986CD1-DC9F-1F4C-A006-958F88519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27" y="2269578"/>
            <a:ext cx="3369425" cy="2335054"/>
          </a:xfrm>
          <a:prstGeom prst="rect">
            <a:avLst/>
          </a:prstGeom>
        </p:spPr>
      </p:pic>
      <p:pic>
        <p:nvPicPr>
          <p:cNvPr id="27" name="Picture 26" descr="A clock with black hands&#10;&#10;Description automatically generated">
            <a:extLst>
              <a:ext uri="{FF2B5EF4-FFF2-40B4-BE49-F238E27FC236}">
                <a16:creationId xmlns:a16="http://schemas.microsoft.com/office/drawing/2014/main" id="{D7F7DD91-711E-6C4A-BEAE-5A91801BD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179" y="5117832"/>
            <a:ext cx="1271887" cy="1256924"/>
          </a:xfrm>
          <a:prstGeom prst="rect">
            <a:avLst/>
          </a:prstGeom>
        </p:spPr>
      </p:pic>
      <p:pic>
        <p:nvPicPr>
          <p:cNvPr id="29" name="Picture 28" descr="A clock with black numbers&#10;&#10;Description automatically generated">
            <a:extLst>
              <a:ext uri="{FF2B5EF4-FFF2-40B4-BE49-F238E27FC236}">
                <a16:creationId xmlns:a16="http://schemas.microsoft.com/office/drawing/2014/main" id="{2044BE7C-8993-754B-897B-A2BE893D5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034" y="5117832"/>
            <a:ext cx="1352389" cy="1335161"/>
          </a:xfrm>
          <a:prstGeom prst="rect">
            <a:avLst/>
          </a:prstGeom>
        </p:spPr>
      </p:pic>
      <p:pic>
        <p:nvPicPr>
          <p:cNvPr id="31" name="Picture 30" descr="A clock with black numbers&#10;&#10;Description automatically generated">
            <a:extLst>
              <a:ext uri="{FF2B5EF4-FFF2-40B4-BE49-F238E27FC236}">
                <a16:creationId xmlns:a16="http://schemas.microsoft.com/office/drawing/2014/main" id="{6439146D-718D-AC4A-8FC2-A0E300D1B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3181" y="5118881"/>
            <a:ext cx="1326923" cy="1301728"/>
          </a:xfrm>
          <a:prstGeom prst="rect">
            <a:avLst/>
          </a:prstGeom>
        </p:spPr>
      </p:pic>
      <p:pic>
        <p:nvPicPr>
          <p:cNvPr id="33" name="Picture 32" descr="A group of people with a baby&#10;&#10;Description automatically generated">
            <a:extLst>
              <a:ext uri="{FF2B5EF4-FFF2-40B4-BE49-F238E27FC236}">
                <a16:creationId xmlns:a16="http://schemas.microsoft.com/office/drawing/2014/main" id="{E8E66638-76DB-FE47-9881-AE78928DA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0525" y="2245126"/>
            <a:ext cx="3369425" cy="2375683"/>
          </a:xfrm>
          <a:prstGeom prst="rect">
            <a:avLst/>
          </a:prstGeom>
        </p:spPr>
      </p:pic>
      <p:pic>
        <p:nvPicPr>
          <p:cNvPr id="35" name="Picture 34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4F881561-B252-684E-96AA-30FFF651BE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6136" y="2219454"/>
            <a:ext cx="3342758" cy="22963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1F9EB9-32F9-D04F-8226-E71B3C6E7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3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4211">
        <p159:morph option="byObject"/>
      </p:transition>
    </mc:Choice>
    <mc:Fallback xmlns="">
      <p:transition spd="slow" advClick="0" advTm="24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se-up of a group of metal gears&#10;&#10;Description automatically generated">
            <a:extLst>
              <a:ext uri="{FF2B5EF4-FFF2-40B4-BE49-F238E27FC236}">
                <a16:creationId xmlns:a16="http://schemas.microsoft.com/office/drawing/2014/main" id="{6A7A73FD-6090-AC48-A0BC-D0E1735EA1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6371" y="-3401"/>
            <a:ext cx="12175629" cy="684105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88" y="328838"/>
            <a:ext cx="6714699" cy="10402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It’s time to gather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DC5C1E1-E7D1-4F49-B918-30B0C75B3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972021"/>
              </p:ext>
            </p:extLst>
          </p:nvPr>
        </p:nvGraphicFramePr>
        <p:xfrm>
          <a:off x="270933" y="1825625"/>
          <a:ext cx="7755467" cy="432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BA4FC78A-C34E-BC4F-9A65-6B2B64559A10}"/>
              </a:ext>
            </a:extLst>
          </p:cNvPr>
          <p:cNvSpPr/>
          <p:nvPr/>
        </p:nvSpPr>
        <p:spPr>
          <a:xfrm>
            <a:off x="7835596" y="2311908"/>
            <a:ext cx="4356404" cy="4356404"/>
          </a:xfrm>
          <a:prstGeom prst="circularArrow">
            <a:avLst>
              <a:gd name="adj1" fmla="val 4687"/>
              <a:gd name="adj2" fmla="val 299029"/>
              <a:gd name="adj3" fmla="val 2549538"/>
              <a:gd name="adj4" fmla="val 15791171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9B35D2-9D4D-DB4A-A2D5-7A012CFA5730}"/>
              </a:ext>
            </a:extLst>
          </p:cNvPr>
          <p:cNvGrpSpPr/>
          <p:nvPr/>
        </p:nvGrpSpPr>
        <p:grpSpPr>
          <a:xfrm>
            <a:off x="8215932" y="2838585"/>
            <a:ext cx="3403441" cy="3403441"/>
            <a:chOff x="3005296" y="2784633"/>
            <a:chExt cx="3403441" cy="3403441"/>
          </a:xfrm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A51FEB95-8A94-E540-95E1-E6EDF1533FF8}"/>
                </a:ext>
              </a:extLst>
            </p:cNvPr>
            <p:cNvSpPr/>
            <p:nvPr/>
          </p:nvSpPr>
          <p:spPr>
            <a:xfrm>
              <a:off x="3005296" y="2784633"/>
              <a:ext cx="3403441" cy="3403441"/>
            </a:xfrm>
            <a:prstGeom prst="gear9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46D5460F-A732-344B-A5DB-7C4E2DAD216D}"/>
                </a:ext>
              </a:extLst>
            </p:cNvPr>
            <p:cNvSpPr txBox="1"/>
            <p:nvPr/>
          </p:nvSpPr>
          <p:spPr>
            <a:xfrm>
              <a:off x="3689539" y="3581873"/>
              <a:ext cx="2034955" cy="174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Recommendations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Meeting">
                <a:extLst>
                  <a:ext uri="{FF2B5EF4-FFF2-40B4-BE49-F238E27FC236}">
                    <a16:creationId xmlns:a16="http://schemas.microsoft.com/office/drawing/2014/main" id="{5A7DB4DA-59D7-7543-921F-1F3CD8242CC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28548742"/>
                  </p:ext>
                </p:extLst>
              </p:nvPr>
            </p:nvGraphicFramePr>
            <p:xfrm>
              <a:off x="4228983" y="848941"/>
              <a:ext cx="2826128" cy="244755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826128" cy="2447557"/>
                    </a:xfrm>
                    <a:prstGeom prst="rect">
                      <a:avLst/>
                    </a:prstGeom>
                  </am3d:spPr>
                  <am3d:camera>
                    <am3d:pos x="1008" y="0" z="65844652"/>
                    <am3d:up dx="0" dy="36000000" dz="0"/>
                    <am3d:lookAt x="1008" y="0" z="0"/>
                    <am3d:perspective fov="1922118"/>
                  </am3d:camera>
                  <am3d:trans>
                    <am3d:meterPerModelUnit n="42584" d="1000000"/>
                    <am3d:preTrans dx="898" dy="-3993845" dz="-456"/>
                    <am3d:scale>
                      <am3d:sx n="1000000" d="1000000"/>
                      <am3d:sy n="1000000" d="1000000"/>
                      <am3d:sz n="1000000" d="1000000"/>
                    </am3d:scale>
                    <am3d:rot ax="9188056" ay="-3341444" az="-9437373"/>
                    <am3d:postTrans dx="1008" dy="0" dz="0"/>
                  </am3d:trans>
                  <am3d:raster rName="Office3DRenderer" rVer="16.0.8326">
                    <am3d:blip r:embed="rId12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Meeting">
                <a:extLst>
                  <a:ext uri="{FF2B5EF4-FFF2-40B4-BE49-F238E27FC236}">
                    <a16:creationId xmlns:a16="http://schemas.microsoft.com/office/drawing/2014/main" id="{5A7DB4DA-59D7-7543-921F-1F3CD8242C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8983" y="848941"/>
                <a:ext cx="2826128" cy="2447557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29E30D-78E6-6640-8D70-696600DBA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9142">
        <p159:morph option="byObject"/>
      </p:transition>
    </mc:Choice>
    <mc:Fallback xmlns="">
      <p:transition spd="slow" advClick="0" advTm="2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29" y="348540"/>
            <a:ext cx="9162171" cy="10402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Impact of change for families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2BC8A59-72F7-F141-BC3B-07D7D842D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891707"/>
              </p:ext>
            </p:extLst>
          </p:nvPr>
        </p:nvGraphicFramePr>
        <p:xfrm>
          <a:off x="-972099" y="152137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BA4FC78A-C34E-BC4F-9A65-6B2B64559A10}"/>
              </a:ext>
            </a:extLst>
          </p:cNvPr>
          <p:cNvSpPr/>
          <p:nvPr/>
        </p:nvSpPr>
        <p:spPr>
          <a:xfrm>
            <a:off x="7510576" y="3158420"/>
            <a:ext cx="4356404" cy="4356404"/>
          </a:xfrm>
          <a:prstGeom prst="circularArrow">
            <a:avLst>
              <a:gd name="adj1" fmla="val 4687"/>
              <a:gd name="adj2" fmla="val 299029"/>
              <a:gd name="adj3" fmla="val 2549538"/>
              <a:gd name="adj4" fmla="val 15791171"/>
              <a:gd name="adj5" fmla="val 5469"/>
            </a:avLst>
          </a:prstGeom>
          <a:scene3d>
            <a:camera prst="orthographicFront">
              <a:rot lat="0" lon="0" rev="1770000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9B35D2-9D4D-DB4A-A2D5-7A012CFA5730}"/>
              </a:ext>
            </a:extLst>
          </p:cNvPr>
          <p:cNvGrpSpPr/>
          <p:nvPr/>
        </p:nvGrpSpPr>
        <p:grpSpPr>
          <a:xfrm>
            <a:off x="8245397" y="2647685"/>
            <a:ext cx="3403441" cy="3403441"/>
            <a:chOff x="3005296" y="2784633"/>
            <a:chExt cx="3403441" cy="3403441"/>
          </a:xfrm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A51FEB95-8A94-E540-95E1-E6EDF1533FF8}"/>
                </a:ext>
              </a:extLst>
            </p:cNvPr>
            <p:cNvSpPr/>
            <p:nvPr/>
          </p:nvSpPr>
          <p:spPr>
            <a:xfrm>
              <a:off x="3005296" y="2784633"/>
              <a:ext cx="3403441" cy="3403441"/>
            </a:xfrm>
            <a:prstGeom prst="gear9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46D5460F-A732-344B-A5DB-7C4E2DAD216D}"/>
                </a:ext>
              </a:extLst>
            </p:cNvPr>
            <p:cNvSpPr txBox="1"/>
            <p:nvPr/>
          </p:nvSpPr>
          <p:spPr>
            <a:xfrm>
              <a:off x="3689539" y="3581873"/>
              <a:ext cx="2034955" cy="174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Recommendations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6FE4E3-8AF7-7348-A52A-3A034FAE4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1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895">
        <p159:morph option="byObject"/>
      </p:transition>
    </mc:Choice>
    <mc:Fallback xmlns="">
      <p:transition spd="slow" advClick="0" advTm="20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CF80898E-C4D8-614B-9BFB-EBCF42EE9E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20144" y="0"/>
            <a:ext cx="9276256" cy="700877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29" y="348540"/>
            <a:ext cx="9754838" cy="10402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Impact of change for NHS &amp; Midwifery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CCDCF-E789-E04D-ABBA-DBD86A0E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Reduced cost in additional care and legal fees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Improved balance of work with MDT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Improved mental and physical health of staff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Potentially reducing staff attrition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BA4FC78A-C34E-BC4F-9A65-6B2B64559A10}"/>
              </a:ext>
            </a:extLst>
          </p:cNvPr>
          <p:cNvSpPr/>
          <p:nvPr/>
        </p:nvSpPr>
        <p:spPr>
          <a:xfrm>
            <a:off x="6308933" y="3583244"/>
            <a:ext cx="4356404" cy="4356404"/>
          </a:xfrm>
          <a:prstGeom prst="circularArrow">
            <a:avLst>
              <a:gd name="adj1" fmla="val 4687"/>
              <a:gd name="adj2" fmla="val 299029"/>
              <a:gd name="adj3" fmla="val 2549538"/>
              <a:gd name="adj4" fmla="val 15791171"/>
              <a:gd name="adj5" fmla="val 5469"/>
            </a:avLst>
          </a:prstGeom>
          <a:scene3d>
            <a:camera prst="orthographicFront">
              <a:rot lat="0" lon="0" rev="13500001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9B35D2-9D4D-DB4A-A2D5-7A012CFA5730}"/>
              </a:ext>
            </a:extLst>
          </p:cNvPr>
          <p:cNvGrpSpPr/>
          <p:nvPr/>
        </p:nvGrpSpPr>
        <p:grpSpPr>
          <a:xfrm>
            <a:off x="8145013" y="2914227"/>
            <a:ext cx="3403441" cy="3403441"/>
            <a:chOff x="3005296" y="2784633"/>
            <a:chExt cx="3403441" cy="3403441"/>
          </a:xfrm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A51FEB95-8A94-E540-95E1-E6EDF1533FF8}"/>
                </a:ext>
              </a:extLst>
            </p:cNvPr>
            <p:cNvSpPr/>
            <p:nvPr/>
          </p:nvSpPr>
          <p:spPr>
            <a:xfrm>
              <a:off x="3005296" y="2784633"/>
              <a:ext cx="3403441" cy="3403441"/>
            </a:xfrm>
            <a:prstGeom prst="gear9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46D5460F-A732-344B-A5DB-7C4E2DAD216D}"/>
                </a:ext>
              </a:extLst>
            </p:cNvPr>
            <p:cNvSpPr txBox="1"/>
            <p:nvPr/>
          </p:nvSpPr>
          <p:spPr>
            <a:xfrm>
              <a:off x="3689539" y="3581873"/>
              <a:ext cx="2034955" cy="174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Recommendations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A1DF13-4F9F-3C45-A554-04106AFCD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504">
        <p159:morph option="byObject"/>
      </p:transition>
    </mc:Choice>
    <mc:Fallback xmlns="">
      <p:transition spd="slow" advClick="0" advTm="21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Midwives speak truth to power in Scotland ">
            <a:extLst>
              <a:ext uri="{FF2B5EF4-FFF2-40B4-BE49-F238E27FC236}">
                <a16:creationId xmlns:a16="http://schemas.microsoft.com/office/drawing/2014/main" id="{897AC958-564D-D84A-9B05-7CC57B3CF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476"/>
          <a:stretch/>
        </p:blipFill>
        <p:spPr bwMode="auto">
          <a:xfrm>
            <a:off x="37946" y="-25088"/>
            <a:ext cx="12191980" cy="6876948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CCDCF-E789-E04D-ABBA-DBD86A0EE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52" y="11009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Remove the barriers for midwives to autonomously use TXA within their scope of practice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BA4FC78A-C34E-BC4F-9A65-6B2B64559A10}"/>
              </a:ext>
            </a:extLst>
          </p:cNvPr>
          <p:cNvSpPr/>
          <p:nvPr/>
        </p:nvSpPr>
        <p:spPr>
          <a:xfrm>
            <a:off x="6308146" y="2127055"/>
            <a:ext cx="4356404" cy="4356404"/>
          </a:xfrm>
          <a:prstGeom prst="circularArrow">
            <a:avLst>
              <a:gd name="adj1" fmla="val 4687"/>
              <a:gd name="adj2" fmla="val 299029"/>
              <a:gd name="adj3" fmla="val 2549538"/>
              <a:gd name="adj4" fmla="val 15791171"/>
              <a:gd name="adj5" fmla="val 5469"/>
            </a:avLst>
          </a:prstGeom>
          <a:scene3d>
            <a:camera prst="orthographicFront">
              <a:rot lat="0" lon="0" rev="6900000"/>
            </a:camera>
            <a:lightRig rig="threePt" dir="t"/>
          </a:scene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9B35D2-9D4D-DB4A-A2D5-7A012CFA5730}"/>
              </a:ext>
            </a:extLst>
          </p:cNvPr>
          <p:cNvGrpSpPr/>
          <p:nvPr/>
        </p:nvGrpSpPr>
        <p:grpSpPr>
          <a:xfrm>
            <a:off x="8295332" y="3054933"/>
            <a:ext cx="3403441" cy="3403441"/>
            <a:chOff x="3005296" y="2784633"/>
            <a:chExt cx="3403441" cy="3403441"/>
          </a:xfrm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A51FEB95-8A94-E540-95E1-E6EDF1533FF8}"/>
                </a:ext>
              </a:extLst>
            </p:cNvPr>
            <p:cNvSpPr/>
            <p:nvPr/>
          </p:nvSpPr>
          <p:spPr>
            <a:xfrm>
              <a:off x="3005296" y="2784633"/>
              <a:ext cx="3403441" cy="3403441"/>
            </a:xfrm>
            <a:prstGeom prst="gear9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46D5460F-A732-344B-A5DB-7C4E2DAD216D}"/>
                </a:ext>
              </a:extLst>
            </p:cNvPr>
            <p:cNvSpPr txBox="1"/>
            <p:nvPr/>
          </p:nvSpPr>
          <p:spPr>
            <a:xfrm>
              <a:off x="3689539" y="3581873"/>
              <a:ext cx="2034955" cy="174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Recommendations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28671C-D1BF-F741-9478-1C607FD34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557">
        <p159:morph option="byObject"/>
      </p:transition>
    </mc:Choice>
    <mc:Fallback xmlns="">
      <p:transition spd="slow" advTm="18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person holding a baby&#10;&#10;Description automatically generated">
            <a:extLst>
              <a:ext uri="{FF2B5EF4-FFF2-40B4-BE49-F238E27FC236}">
                <a16:creationId xmlns:a16="http://schemas.microsoft.com/office/drawing/2014/main" id="{6B91D35D-83A1-DB4D-ABFF-128966DD1C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r="17462"/>
          <a:stretch/>
        </p:blipFill>
        <p:spPr>
          <a:xfrm>
            <a:off x="5951138" y="32557"/>
            <a:ext cx="2651760" cy="2013574"/>
          </a:xfrm>
          <a:prstGeom prst="rect">
            <a:avLst/>
          </a:prstGeom>
        </p:spPr>
      </p:pic>
      <p:pic>
        <p:nvPicPr>
          <p:cNvPr id="20" name="Picture 19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110F54AB-64B5-454A-AACE-4A80A46B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7472803" y="4478331"/>
            <a:ext cx="4755680" cy="3094974"/>
          </a:xfrm>
          <a:prstGeom prst="rect">
            <a:avLst/>
          </a:prstGeom>
        </p:spPr>
      </p:pic>
      <p:pic>
        <p:nvPicPr>
          <p:cNvPr id="23" name="Picture 2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0C5E4E2C-CF7B-B441-9154-B32EE03878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-10293" y="4480038"/>
            <a:ext cx="3477630" cy="2473485"/>
          </a:xfrm>
          <a:prstGeom prst="rect">
            <a:avLst/>
          </a:prstGeom>
        </p:spPr>
      </p:pic>
      <p:pic>
        <p:nvPicPr>
          <p:cNvPr id="25" name="Picture 24" descr="A person and person holding a newborn baby&#10;&#10;Description automatically generated">
            <a:extLst>
              <a:ext uri="{FF2B5EF4-FFF2-40B4-BE49-F238E27FC236}">
                <a16:creationId xmlns:a16="http://schemas.microsoft.com/office/drawing/2014/main" id="{55369AA7-E9CD-3844-AE28-5287B3D0B7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3474583" y="4483716"/>
            <a:ext cx="3998220" cy="2454450"/>
          </a:xfrm>
          <a:prstGeom prst="rect">
            <a:avLst/>
          </a:prstGeom>
        </p:spPr>
      </p:pic>
      <p:pic>
        <p:nvPicPr>
          <p:cNvPr id="29" name="Picture 28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5D393CD8-7E53-5642-AD16-AF18E430ACC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>
            <a:off x="7724" y="1993246"/>
            <a:ext cx="3450249" cy="2487605"/>
          </a:xfrm>
          <a:prstGeom prst="rect">
            <a:avLst/>
          </a:prstGeom>
        </p:spPr>
      </p:pic>
      <p:pic>
        <p:nvPicPr>
          <p:cNvPr id="31" name="Picture 30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E9E5B647-69A9-294E-A79E-378E89BD1D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35000"/>
          </a:blip>
          <a:srcRect l="-4921" r="11373"/>
          <a:stretch/>
        </p:blipFill>
        <p:spPr>
          <a:xfrm>
            <a:off x="3312613" y="32557"/>
            <a:ext cx="2651760" cy="1974809"/>
          </a:xfrm>
          <a:prstGeom prst="rect">
            <a:avLst/>
          </a:prstGeom>
        </p:spPr>
      </p:pic>
      <p:pic>
        <p:nvPicPr>
          <p:cNvPr id="33" name="Picture 32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46A6E2E7-AD89-564D-A324-F818373CAA1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11085" y="3310"/>
            <a:ext cx="3446888" cy="20040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pic>
        <p:nvPicPr>
          <p:cNvPr id="6" name="Picture 5" descr="A group of children holding a baby&#10;&#10;Description automatically generated">
            <a:extLst>
              <a:ext uri="{FF2B5EF4-FFF2-40B4-BE49-F238E27FC236}">
                <a16:creationId xmlns:a16="http://schemas.microsoft.com/office/drawing/2014/main" id="{D88251CA-E905-7B4A-8ECA-1563FCEE1DA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5000"/>
          </a:blip>
          <a:stretch>
            <a:fillRect/>
          </a:stretch>
        </p:blipFill>
        <p:spPr>
          <a:xfrm>
            <a:off x="8579540" y="-266391"/>
            <a:ext cx="3661573" cy="47276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C941E1-E673-F540-AB04-6F92ACFA8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2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834">
        <p159:morph option="byObject"/>
      </p:transition>
    </mc:Choice>
    <mc:Fallback xmlns="">
      <p:transition spd="slow" advClick="0" advTm="9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everal hands raised up&#10;&#10;Description automatically generated">
            <a:extLst>
              <a:ext uri="{FF2B5EF4-FFF2-40B4-BE49-F238E27FC236}">
                <a16:creationId xmlns:a16="http://schemas.microsoft.com/office/drawing/2014/main" id="{DB7564CB-EE1E-3D42-A481-E1F291B5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60699" y="4025882"/>
            <a:ext cx="4000501" cy="2778590"/>
          </a:xfrm>
          <a:prstGeom prst="rect">
            <a:avLst/>
          </a:prstGeom>
          <a:effectLst>
            <a:glow rad="127000">
              <a:schemeClr val="accent1">
                <a:alpha val="2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This talk is inspired by work carried out in Part 3, all case studies are fictional. 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FCE84-D635-4F4A-8D0C-DB2CCDF33BB4}"/>
              </a:ext>
            </a:extLst>
          </p:cNvPr>
          <p:cNvSpPr txBox="1"/>
          <p:nvPr/>
        </p:nvSpPr>
        <p:spPr>
          <a:xfrm>
            <a:off x="858052" y="4906488"/>
            <a:ext cx="773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A show of hands please</a:t>
            </a:r>
          </a:p>
        </p:txBody>
      </p:sp>
      <p:pic>
        <p:nvPicPr>
          <p:cNvPr id="14" name="Picture 13" descr="Several hands raised up&#10;&#10;Description automatically generated">
            <a:extLst>
              <a:ext uri="{FF2B5EF4-FFF2-40B4-BE49-F238E27FC236}">
                <a16:creationId xmlns:a16="http://schemas.microsoft.com/office/drawing/2014/main" id="{B3C40187-2929-2645-8258-61D4D2A254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88320" y="4016485"/>
            <a:ext cx="4000501" cy="2778590"/>
          </a:xfrm>
          <a:prstGeom prst="rect">
            <a:avLst/>
          </a:prstGeom>
          <a:effectLst>
            <a:glow rad="127000">
              <a:schemeClr val="accent1">
                <a:alpha val="2000"/>
              </a:schemeClr>
            </a:glow>
          </a:effectLst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B76ACC7-3F01-0447-949E-3AB87C64C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688">
        <p159:morph option="byObject"/>
      </p:transition>
    </mc:Choice>
    <mc:Fallback xmlns="">
      <p:transition spd="slow" advTm="25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row of samples for medical testing">
            <a:extLst>
              <a:ext uri="{FF2B5EF4-FFF2-40B4-BE49-F238E27FC236}">
                <a16:creationId xmlns:a16="http://schemas.microsoft.com/office/drawing/2014/main" id="{7AFEF8A7-7C49-F010-3B6B-D73D1DB9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09-8B42-5343-A7B1-EF2DF891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E1A8B-43C5-2948-97D1-B6DBB2AF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Brenner, A., Ker, K., Shakur-Still, H. and Roberts, I., 2019. Tranexamic acid for post-partum </a:t>
            </a:r>
            <a:r>
              <a:rPr lang="en-US" b="0" i="0" dirty="0" err="1">
                <a:effectLst/>
                <a:latin typeface="+mj-lt"/>
              </a:rPr>
              <a:t>haemorrhage</a:t>
            </a:r>
            <a:r>
              <a:rPr lang="en-US" b="0" i="0" dirty="0">
                <a:effectLst/>
                <a:latin typeface="+mj-lt"/>
              </a:rPr>
              <a:t>: What, who and when. </a:t>
            </a:r>
            <a:r>
              <a:rPr lang="en-US" b="0" i="1" dirty="0">
                <a:effectLst/>
                <a:latin typeface="+mj-lt"/>
              </a:rPr>
              <a:t>Best Practice &amp; Research Clinical Obstetrics &amp; </a:t>
            </a:r>
            <a:r>
              <a:rPr lang="en-US" b="0" i="1" dirty="0" err="1">
                <a:effectLst/>
                <a:latin typeface="+mj-lt"/>
              </a:rPr>
              <a:t>Gynaecology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61</a:t>
            </a:r>
            <a:r>
              <a:rPr lang="en-US" b="0" i="0" dirty="0">
                <a:effectLst/>
                <a:latin typeface="+mj-lt"/>
              </a:rPr>
              <a:t>, pp.66-74.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Daru, J., Zamora, J., Fernández-Félix, B.M., Vogel, J., et al. 2018. Risk of maternal mortality in women with severe </a:t>
            </a:r>
            <a:r>
              <a:rPr lang="en-US" b="0" i="0" dirty="0" err="1">
                <a:effectLst/>
                <a:latin typeface="+mj-lt"/>
              </a:rPr>
              <a:t>anaemia</a:t>
            </a:r>
            <a:r>
              <a:rPr lang="en-US" b="0" i="0" dirty="0">
                <a:effectLst/>
                <a:latin typeface="+mj-lt"/>
              </a:rPr>
              <a:t> during pregnancy and post partum: a multilevel analysis. </a:t>
            </a:r>
            <a:r>
              <a:rPr lang="en-US" b="0" i="1" dirty="0">
                <a:effectLst/>
                <a:latin typeface="+mj-lt"/>
              </a:rPr>
              <a:t>The Lancet Global Health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6</a:t>
            </a:r>
            <a:r>
              <a:rPr lang="en-US" b="0" i="0" dirty="0">
                <a:effectLst/>
                <a:latin typeface="+mj-lt"/>
              </a:rPr>
              <a:t>(5), pp.e548-e554.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Knight, M., 2022. MBRRACE‐UK update: Key messages from the UK and Ireland Confidential Enquiries into Maternal Death and Morbidity 2021. </a:t>
            </a:r>
            <a:r>
              <a:rPr lang="en-US" b="0" i="1" dirty="0">
                <a:effectLst/>
                <a:latin typeface="+mj-lt"/>
              </a:rPr>
              <a:t>The Obstetrician &amp; </a:t>
            </a:r>
            <a:r>
              <a:rPr lang="en-US" b="0" i="1" dirty="0" err="1">
                <a:effectLst/>
                <a:latin typeface="+mj-lt"/>
              </a:rPr>
              <a:t>Gynaecologist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24</a:t>
            </a:r>
            <a:r>
              <a:rPr lang="en-US" b="0" i="0" dirty="0">
                <a:effectLst/>
                <a:latin typeface="+mj-lt"/>
              </a:rPr>
              <a:t>(1), pp.79-81.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+mj-lt"/>
              </a:rPr>
              <a:t>Letson</a:t>
            </a:r>
            <a:r>
              <a:rPr lang="en-US" b="0" i="0" dirty="0">
                <a:effectLst/>
                <a:latin typeface="+mj-lt"/>
              </a:rPr>
              <a:t>, H.L. and Dobson, G.P., 2017. Tranexamic acid for post-partum </a:t>
            </a:r>
            <a:r>
              <a:rPr lang="en-US" b="0" i="0" dirty="0" err="1">
                <a:effectLst/>
                <a:latin typeface="+mj-lt"/>
              </a:rPr>
              <a:t>haemorrhage</a:t>
            </a:r>
            <a:r>
              <a:rPr lang="en-US" b="0" i="0" dirty="0">
                <a:effectLst/>
                <a:latin typeface="+mj-lt"/>
              </a:rPr>
              <a:t> in the WOMAN trial. </a:t>
            </a:r>
            <a:r>
              <a:rPr lang="en-US" b="0" i="1" dirty="0">
                <a:effectLst/>
                <a:latin typeface="+mj-lt"/>
              </a:rPr>
              <a:t>The Lancet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390</a:t>
            </a:r>
            <a:r>
              <a:rPr lang="en-US" b="0" i="0" dirty="0">
                <a:effectLst/>
                <a:latin typeface="+mj-lt"/>
              </a:rPr>
              <a:t>(10102), pp.1581-1582.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j-lt"/>
              </a:rPr>
              <a:t>National Records of Scotland, 2022. </a:t>
            </a:r>
            <a:r>
              <a:rPr lang="en-US" i="1" dirty="0">
                <a:effectLst/>
                <a:latin typeface="+mj-lt"/>
              </a:rPr>
              <a:t>National Records of Scotland</a:t>
            </a:r>
            <a:r>
              <a:rPr lang="en-US" dirty="0">
                <a:effectLst/>
                <a:latin typeface="+mj-lt"/>
              </a:rPr>
              <a:t>. Available at [online]: https://</a:t>
            </a:r>
            <a:r>
              <a:rPr lang="en-US" dirty="0" err="1">
                <a:effectLst/>
                <a:latin typeface="+mj-lt"/>
              </a:rPr>
              <a:t>www.nrscotland.gov.uk</a:t>
            </a:r>
            <a:r>
              <a:rPr lang="en-US" dirty="0">
                <a:effectLst/>
                <a:latin typeface="+mj-lt"/>
              </a:rPr>
              <a:t>/news/2022/birth-rate-the-second-lowest-since-records-began (Accessed: 15 October 2023).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Nursing and Midwifery Council, 2023. The NMC register mid-year update. September 2022- March 2023.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Roberts, I., Shakur, H., Coats, T., et al. 2013. The CRASH-2 trial: a </a:t>
            </a:r>
            <a:r>
              <a:rPr lang="en-US" b="0" i="0" dirty="0" err="1">
                <a:effectLst/>
                <a:latin typeface="+mj-lt"/>
              </a:rPr>
              <a:t>randomised</a:t>
            </a:r>
            <a:r>
              <a:rPr lang="en-US" b="0" i="0" dirty="0">
                <a:effectLst/>
                <a:latin typeface="+mj-lt"/>
              </a:rPr>
              <a:t> controlled trial and economic evaluation of the effects of tranexamic acid on death, vascular occlusive events and transfusion requirement in bleeding trauma patients. </a:t>
            </a:r>
            <a:r>
              <a:rPr lang="en-US" b="0" i="1" dirty="0">
                <a:effectLst/>
                <a:latin typeface="+mj-lt"/>
              </a:rPr>
              <a:t>Health Technol Assess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17</a:t>
            </a:r>
            <a:r>
              <a:rPr lang="en-US" b="0" i="0" dirty="0">
                <a:effectLst/>
                <a:latin typeface="+mj-lt"/>
              </a:rPr>
              <a:t>(10), pp.1-79.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+mj-lt"/>
              </a:rPr>
              <a:t>Vogel, J.P., </a:t>
            </a:r>
            <a:r>
              <a:rPr lang="en-US" b="0" i="0" dirty="0" err="1">
                <a:effectLst/>
                <a:latin typeface="+mj-lt"/>
              </a:rPr>
              <a:t>Oladapo</a:t>
            </a:r>
            <a:r>
              <a:rPr lang="en-US" b="0" i="0" dirty="0">
                <a:effectLst/>
                <a:latin typeface="+mj-lt"/>
              </a:rPr>
              <a:t>, O.T., </a:t>
            </a:r>
            <a:r>
              <a:rPr lang="en-US" b="0" i="0" dirty="0" err="1">
                <a:effectLst/>
                <a:latin typeface="+mj-lt"/>
              </a:rPr>
              <a:t>Dowswell</a:t>
            </a:r>
            <a:r>
              <a:rPr lang="en-US" b="0" i="0" dirty="0">
                <a:effectLst/>
                <a:latin typeface="+mj-lt"/>
              </a:rPr>
              <a:t>, T. and </a:t>
            </a:r>
            <a:r>
              <a:rPr lang="en-US" b="0" i="0" dirty="0" err="1">
                <a:effectLst/>
                <a:latin typeface="+mj-lt"/>
              </a:rPr>
              <a:t>Gülmezoglu</a:t>
            </a:r>
            <a:r>
              <a:rPr lang="en-US" b="0" i="0" dirty="0">
                <a:effectLst/>
                <a:latin typeface="+mj-lt"/>
              </a:rPr>
              <a:t>, A.M., 2018. Updated WHO recommendation on intravenous tranexamic acid for the treatment of post-partum </a:t>
            </a:r>
            <a:r>
              <a:rPr lang="en-US" b="0" i="0" dirty="0" err="1">
                <a:effectLst/>
                <a:latin typeface="+mj-lt"/>
              </a:rPr>
              <a:t>haemorrhage</a:t>
            </a:r>
            <a:r>
              <a:rPr lang="en-US" b="0" i="0" dirty="0">
                <a:effectLst/>
                <a:latin typeface="+mj-lt"/>
              </a:rPr>
              <a:t>. </a:t>
            </a:r>
            <a:r>
              <a:rPr lang="en-US" b="0" i="1" dirty="0">
                <a:effectLst/>
                <a:latin typeface="+mj-lt"/>
              </a:rPr>
              <a:t>The Lancet Global Health</a:t>
            </a:r>
            <a:r>
              <a:rPr lang="en-US" b="0" i="0" dirty="0">
                <a:effectLst/>
                <a:latin typeface="+mj-lt"/>
              </a:rPr>
              <a:t>, </a:t>
            </a:r>
            <a:r>
              <a:rPr lang="en-US" b="0" i="1" dirty="0">
                <a:effectLst/>
                <a:latin typeface="+mj-lt"/>
              </a:rPr>
              <a:t>6</a:t>
            </a:r>
            <a:r>
              <a:rPr lang="en-US" b="0" i="0" dirty="0">
                <a:effectLst/>
                <a:latin typeface="+mj-lt"/>
              </a:rPr>
              <a:t>(1), pp.e18-e19.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+mj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3ACFA5-1FE7-F34B-9F72-77A3551B8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9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24">
        <p159:morph option="byObject"/>
      </p:transition>
    </mc:Choice>
    <mc:Fallback xmlns="">
      <p:transition spd="slow" advClick="0" advTm="3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scotland with different colored states&#10;&#10;Description automatically generated">
            <a:extLst>
              <a:ext uri="{FF2B5EF4-FFF2-40B4-BE49-F238E27FC236}">
                <a16:creationId xmlns:a16="http://schemas.microsoft.com/office/drawing/2014/main" id="{9C0FCBAD-B78A-4E4C-9DF0-A22256EFB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3" r="8148" b="1"/>
          <a:stretch/>
        </p:blipFill>
        <p:spPr>
          <a:xfrm>
            <a:off x="17688" y="16014"/>
            <a:ext cx="4039958" cy="4472315"/>
          </a:xfrm>
          <a:prstGeom prst="rect">
            <a:avLst/>
          </a:prstGeom>
        </p:spPr>
      </p:pic>
      <p:pic>
        <p:nvPicPr>
          <p:cNvPr id="6" name="Picture 5" descr="A map of the united kingdom&#10;&#10;Description automatically generated">
            <a:extLst>
              <a:ext uri="{FF2B5EF4-FFF2-40B4-BE49-F238E27FC236}">
                <a16:creationId xmlns:a16="http://schemas.microsoft.com/office/drawing/2014/main" id="{85281CA2-4F1B-F943-8006-783A41991A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61"/>
          <a:stretch/>
        </p:blipFill>
        <p:spPr>
          <a:xfrm>
            <a:off x="4038600" y="-8371"/>
            <a:ext cx="4076700" cy="44708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A map of the united kingdom&#10;&#10;Description automatically generated">
            <a:extLst>
              <a:ext uri="{FF2B5EF4-FFF2-40B4-BE49-F238E27FC236}">
                <a16:creationId xmlns:a16="http://schemas.microsoft.com/office/drawing/2014/main" id="{E99F2749-8BE7-EB43-B4D0-5012FFCC30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024" r="-3" b="-3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4905954"/>
            <a:ext cx="6064718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Demographics &amp; topography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4A883-410C-C24D-97EC-884C2FE3F135}"/>
              </a:ext>
            </a:extLst>
          </p:cNvPr>
          <p:cNvSpPr txBox="1"/>
          <p:nvPr/>
        </p:nvSpPr>
        <p:spPr>
          <a:xfrm>
            <a:off x="8319752" y="5190186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46,959 births in 2022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BC95A9-B7FC-9D44-98BA-F4ED844E5F4D}"/>
              </a:ext>
            </a:extLst>
          </p:cNvPr>
          <p:cNvCxnSpPr/>
          <p:nvPr/>
        </p:nvCxnSpPr>
        <p:spPr>
          <a:xfrm>
            <a:off x="4019536" y="17514"/>
            <a:ext cx="19064" cy="449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3AC487-5C06-1F46-BAAC-18FDB2E04918}"/>
              </a:ext>
            </a:extLst>
          </p:cNvPr>
          <p:cNvCxnSpPr>
            <a:cxnSpLocks/>
          </p:cNvCxnSpPr>
          <p:nvPr/>
        </p:nvCxnSpPr>
        <p:spPr>
          <a:xfrm>
            <a:off x="8096245" y="-60142"/>
            <a:ext cx="19048" cy="4548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687A25D-F058-6F46-85E0-2A83D93EE6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41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401">
        <p159:morph option="byObject"/>
      </p:transition>
    </mc:Choice>
    <mc:Fallback xmlns="">
      <p:transition spd="slow" advTm="26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st tube with blood sample">
            <a:extLst>
              <a:ext uri="{FF2B5EF4-FFF2-40B4-BE49-F238E27FC236}">
                <a16:creationId xmlns:a16="http://schemas.microsoft.com/office/drawing/2014/main" id="{E0BB592F-2F07-D645-985D-F47BAC3288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</a:blip>
          <a:srcRect t="3344" b="12386"/>
          <a:stretch/>
        </p:blipFill>
        <p:spPr>
          <a:xfrm>
            <a:off x="1485613" y="0"/>
            <a:ext cx="12191980" cy="685799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E25927-DBB7-1548-ACF1-CB0663EB87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3474054"/>
              </p:ext>
            </p:extLst>
          </p:nvPr>
        </p:nvGraphicFramePr>
        <p:xfrm>
          <a:off x="-360608" y="721217"/>
          <a:ext cx="6336406" cy="600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31007EE-EAD2-5042-A144-0D8ABABA7B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133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483">
        <p159:morph option="byObject"/>
      </p:transition>
    </mc:Choice>
    <mc:Fallback xmlns="">
      <p:transition spd="slow" advTm="17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56A5FC-978A-E94B-90DD-4F84D8D87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F9B63-17E9-894C-BD52-0D6EEB5B8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885B1B-909B-4249-B941-9683116F0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CE0AF3-1ADD-0646-9B9F-ABE5DA887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24D4EF-6106-DE41-9939-C12CE089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A97FA-D020-5245-89D6-EDBDB753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5" grpId="0">
        <p:bldSub>
          <a:bldDgm/>
        </p:bldSub>
      </p:bldGraphic>
      <p:bldGraphic spid="5" grpId="1">
        <p:bldSub>
          <a:bldDgm/>
        </p:bldSub>
      </p:bldGraphic>
      <p:bldGraphic spid="5" grpId="2">
        <p:bldSub>
          <a:bldDgm bld="lvlAtOnc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76" y="789319"/>
            <a:ext cx="6596245" cy="18821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Midwifery workforce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  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women wearing blue scrubs&#10;&#10;Description automatically generated">
            <a:extLst>
              <a:ext uri="{FF2B5EF4-FFF2-40B4-BE49-F238E27FC236}">
                <a16:creationId xmlns:a16="http://schemas.microsoft.com/office/drawing/2014/main" id="{01F443D3-951C-1D49-9926-CCE5B086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" y="1146220"/>
            <a:ext cx="8591452" cy="5688337"/>
          </a:xfrm>
          <a:prstGeom prst="rect">
            <a:avLst/>
          </a:prstGeom>
        </p:spPr>
      </p:pic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DF7163E-03ED-9F43-9B90-5B310D9F23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475470"/>
              </p:ext>
            </p:extLst>
          </p:nvPr>
        </p:nvGraphicFramePr>
        <p:xfrm>
          <a:off x="9968251" y="18001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50C0D1C-A7A1-A34B-9CA5-DA2D9B04A365}"/>
              </a:ext>
            </a:extLst>
          </p:cNvPr>
          <p:cNvSpPr txBox="1"/>
          <p:nvPr/>
        </p:nvSpPr>
        <p:spPr>
          <a:xfrm>
            <a:off x="8575616" y="2051396"/>
            <a:ext cx="37368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March 2023 there were 3612 NMC registered midwives in Scotland. An increase of 83 from the year before.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Midwives exemptions list permit the autonomous use of certain medications within scope of role.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DE37BF8-4331-9F4E-BAD0-5AFC2B4FB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41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658">
        <p159:morph option="byObject"/>
      </p:transition>
    </mc:Choice>
    <mc:Fallback xmlns="">
      <p:transition spd="slow" advTm="28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5"/>
            <a:ext cx="6596245" cy="28561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PPH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 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  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45304F5E-74B3-8747-969A-A3B1BDA4E2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362647"/>
              </p:ext>
            </p:extLst>
          </p:nvPr>
        </p:nvGraphicFramePr>
        <p:xfrm>
          <a:off x="9815851" y="-134399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10C98634-6DFA-1545-905B-17B3A47F43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157495"/>
              </p:ext>
            </p:extLst>
          </p:nvPr>
        </p:nvGraphicFramePr>
        <p:xfrm>
          <a:off x="9968251" y="18001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0D71E11-7416-DA41-9E90-6B1F6B690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991066"/>
              </p:ext>
            </p:extLst>
          </p:nvPr>
        </p:nvGraphicFramePr>
        <p:xfrm>
          <a:off x="1386864" y="2008629"/>
          <a:ext cx="2863164" cy="432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0" name="Picture 19" descr="A close-up of a heart&#10;&#10;Description automatically generated">
            <a:extLst>
              <a:ext uri="{FF2B5EF4-FFF2-40B4-BE49-F238E27FC236}">
                <a16:creationId xmlns:a16="http://schemas.microsoft.com/office/drawing/2014/main" id="{29170BFC-D756-E64A-95BC-07C645D46BB6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5000"/>
          </a:blip>
          <a:stretch>
            <a:fillRect/>
          </a:stretch>
        </p:blipFill>
        <p:spPr>
          <a:xfrm>
            <a:off x="4402428" y="1982623"/>
            <a:ext cx="6029459" cy="4374712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60000"/>
                <a:lumOff val="40000"/>
                <a:alpha val="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40000"/>
                <a:lumOff val="60000"/>
              </a:schemeClr>
            </a:contourClr>
          </a:sp3d>
        </p:spPr>
      </p:pic>
      <p:pic>
        <p:nvPicPr>
          <p:cNvPr id="24" name="Picture 23" descr="A close up of a circle&#10;&#10;Description automatically generated">
            <a:extLst>
              <a:ext uri="{FF2B5EF4-FFF2-40B4-BE49-F238E27FC236}">
                <a16:creationId xmlns:a16="http://schemas.microsoft.com/office/drawing/2014/main" id="{DB5504BD-49BA-0143-9D92-222D4BA1C900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045" y="379963"/>
            <a:ext cx="2737390" cy="1259200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067D3AAF-C983-C545-8723-E3C3B9A072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644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620">
        <p159:morph option="byObject"/>
      </p:transition>
    </mc:Choice>
    <mc:Fallback xmlns="">
      <p:transition spd="slow" advTm="29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7087541-9039-4644-8278-587CC874C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graphicEl>
                                              <a:dgm id="{37087541-9039-4644-8278-587CC874C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graphicEl>
                                              <a:dgm id="{37087541-9039-4644-8278-587CC874C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6">
                                            <p:graphicEl>
                                              <a:dgm id="{37087541-9039-4644-8278-587CC874C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7087541-9039-4644-8278-587CC874C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F19F021-B0A6-174B-9A60-200AAFBF8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graphicEl>
                                              <a:dgm id="{5F19F021-B0A6-174B-9A60-200AAFBF8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graphicEl>
                                              <a:dgm id="{5F19F021-B0A6-174B-9A60-200AAFBF8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6">
                                            <p:graphicEl>
                                              <a:dgm id="{5F19F021-B0A6-174B-9A60-200AAFBF8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F19F021-B0A6-174B-9A60-200AAFBF8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2E70783-F929-8E4F-924B-362C1A170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graphicEl>
                                              <a:dgm id="{32E70783-F929-8E4F-924B-362C1A170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graphicEl>
                                              <a:dgm id="{32E70783-F929-8E4F-924B-362C1A170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>
                                            <p:graphicEl>
                                              <a:dgm id="{32E70783-F929-8E4F-924B-362C1A170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2E70783-F929-8E4F-924B-362C1A170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BB30B4E-8D65-3346-B57C-1459F19A6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graphicEl>
                                              <a:dgm id="{4BB30B4E-8D65-3346-B57C-1459F19A6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graphicEl>
                                              <a:dgm id="{4BB30B4E-8D65-3346-B57C-1459F19A6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6">
                                            <p:graphicEl>
                                              <a:dgm id="{4BB30B4E-8D65-3346-B57C-1459F19A6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BB30B4E-8D65-3346-B57C-1459F19A6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Graphic spid="16" grpId="0">
        <p:bldSub>
          <a:bldDgm bld="lv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ck with a blue background&#10;&#10;Description automatically generated">
            <a:extLst>
              <a:ext uri="{FF2B5EF4-FFF2-40B4-BE49-F238E27FC236}">
                <a16:creationId xmlns:a16="http://schemas.microsoft.com/office/drawing/2014/main" id="{5F62FBC4-A938-B243-8A57-BF165574A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2218"/>
            <a:ext cx="12192000" cy="696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CCB99-7BAE-F241-AB07-FBA5262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496" y="1462451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Severity of bleed &amp; time sensitivity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A15EA3F7-7453-2142-9EC7-F352B941183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9444583"/>
              </p:ext>
            </p:extLst>
          </p:nvPr>
        </p:nvGraphicFramePr>
        <p:xfrm>
          <a:off x="9815851" y="-134399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06B0FEE-3222-C642-B31F-B66C617D3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127">
        <p159:morph option="byObject"/>
      </p:transition>
    </mc:Choice>
    <mc:Fallback xmlns="">
      <p:transition spd="slow" advTm="2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Blue digital binary data on a screen">
            <a:extLst>
              <a:ext uri="{FF2B5EF4-FFF2-40B4-BE49-F238E27FC236}">
                <a16:creationId xmlns:a16="http://schemas.microsoft.com/office/drawing/2014/main" id="{E94EEA95-8405-E014-D061-4B5644748D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7000"/>
          </a:blip>
          <a:srcRect/>
          <a:stretch/>
        </p:blipFill>
        <p:spPr>
          <a:xfrm>
            <a:off x="0" y="-18000"/>
            <a:ext cx="12191980" cy="6857999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288296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PPH Medication 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8BA3ECAA-4A26-0F46-839E-E67AB87331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191291"/>
              </p:ext>
            </p:extLst>
          </p:nvPr>
        </p:nvGraphicFramePr>
        <p:xfrm>
          <a:off x="9968251" y="18001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 descr="A close-up of a bottle&#10;&#10;Description automatically generated">
            <a:extLst>
              <a:ext uri="{FF2B5EF4-FFF2-40B4-BE49-F238E27FC236}">
                <a16:creationId xmlns:a16="http://schemas.microsoft.com/office/drawing/2014/main" id="{23FEA5D7-53B2-0B41-AA6A-6B9EFFB4B3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1073"/>
          <a:stretch/>
        </p:blipFill>
        <p:spPr>
          <a:xfrm>
            <a:off x="1481857" y="1916458"/>
            <a:ext cx="955474" cy="3586874"/>
          </a:xfrm>
          <a:prstGeom prst="rect">
            <a:avLst/>
          </a:prstGeom>
        </p:spPr>
      </p:pic>
      <p:pic>
        <p:nvPicPr>
          <p:cNvPr id="6" name="Picture 5" descr="A close up of a bottle&#10;&#10;Description automatically generated">
            <a:extLst>
              <a:ext uri="{FF2B5EF4-FFF2-40B4-BE49-F238E27FC236}">
                <a16:creationId xmlns:a16="http://schemas.microsoft.com/office/drawing/2014/main" id="{08D25C6B-D085-3D44-B8C3-9E51B3C37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3801" y="2085790"/>
            <a:ext cx="765387" cy="3417542"/>
          </a:xfrm>
          <a:prstGeom prst="rect">
            <a:avLst/>
          </a:prstGeom>
        </p:spPr>
      </p:pic>
      <p:pic>
        <p:nvPicPr>
          <p:cNvPr id="8" name="Picture 7" descr="A close up of a white object&#10;&#10;Description automatically generated">
            <a:extLst>
              <a:ext uri="{FF2B5EF4-FFF2-40B4-BE49-F238E27FC236}">
                <a16:creationId xmlns:a16="http://schemas.microsoft.com/office/drawing/2014/main" id="{D65160AE-642C-FC41-9081-ACC86C61E7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5658" y="2085790"/>
            <a:ext cx="655130" cy="3381316"/>
          </a:xfrm>
          <a:prstGeom prst="rect">
            <a:avLst/>
          </a:prstGeom>
        </p:spPr>
      </p:pic>
      <p:pic>
        <p:nvPicPr>
          <p:cNvPr id="14" name="Picture 13" descr="Close-up of a bottle of injection&#10;&#10;Description automatically generated">
            <a:extLst>
              <a:ext uri="{FF2B5EF4-FFF2-40B4-BE49-F238E27FC236}">
                <a16:creationId xmlns:a16="http://schemas.microsoft.com/office/drawing/2014/main" id="{B91C1C55-D575-1040-905F-BA291EEBE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9871" y="2085790"/>
            <a:ext cx="696780" cy="341754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447AB7-0BEE-1D4F-8D73-2D459B7915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123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688">
        <p159:morph option="byObject"/>
      </p:transition>
    </mc:Choice>
    <mc:Fallback xmlns="">
      <p:transition spd="slow" advTm="25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vials with liquid&#10;&#10;Description automatically generated">
            <a:extLst>
              <a:ext uri="{FF2B5EF4-FFF2-40B4-BE49-F238E27FC236}">
                <a16:creationId xmlns:a16="http://schemas.microsoft.com/office/drawing/2014/main" id="{D1BEF8B4-75FC-9842-8CB7-136AFDB5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21"/>
            <a:ext cx="12179371" cy="7987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66349-DFCB-874E-AA38-C41E5C2E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840" y="-790876"/>
            <a:ext cx="5580428" cy="42851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                  TXA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  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87EBE45C-9529-9341-99A6-3BBB5C3D0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489683"/>
              </p:ext>
            </p:extLst>
          </p:nvPr>
        </p:nvGraphicFramePr>
        <p:xfrm>
          <a:off x="9968251" y="18001"/>
          <a:ext cx="2376149" cy="228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AF402A9-0F88-E548-83EF-7964D5B1A1E1}"/>
              </a:ext>
            </a:extLst>
          </p:cNvPr>
          <p:cNvSpPr/>
          <p:nvPr/>
        </p:nvSpPr>
        <p:spPr>
          <a:xfrm>
            <a:off x="4830306" y="4466493"/>
            <a:ext cx="7264400" cy="2306353"/>
          </a:xfrm>
          <a:prstGeom prst="roundRect">
            <a:avLst/>
          </a:prstGeom>
          <a:solidFill>
            <a:schemeClr val="accent1">
              <a:alpha val="6347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D0FB4-EF81-6549-9110-880FB49294FC}"/>
              </a:ext>
            </a:extLst>
          </p:cNvPr>
          <p:cNvSpPr txBox="1"/>
          <p:nvPr/>
        </p:nvSpPr>
        <p:spPr>
          <a:xfrm>
            <a:off x="5169109" y="4650173"/>
            <a:ext cx="6748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Inhibits enzymatic breakdown of fibrin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Shelf life, storage conditions &amp;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Contraindications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Proven safety &amp; efficacy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WHO, RCOG, NICE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44B154-85DB-FD4F-861F-798B93BDF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4127">
        <p159:morph option="byObject"/>
      </p:transition>
    </mc:Choice>
    <mc:Fallback xmlns="">
      <p:transition spd="slow" advClick="0" advTm="34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5|0.6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9|0.8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F4C3732A5D304BACC8CF2826A7B99E" ma:contentTypeVersion="24" ma:contentTypeDescription="Create a new document." ma:contentTypeScope="" ma:versionID="2ff6911c032cd888d981c44dfb83b13f">
  <xsd:schema xmlns:xsd="http://www.w3.org/2001/XMLSchema" xmlns:xs="http://www.w3.org/2001/XMLSchema" xmlns:p="http://schemas.microsoft.com/office/2006/metadata/properties" xmlns:ns2="ea8b0867-b51d-4823-85b2-7cf832b55c34" xmlns:ns3="de9ecac4-445a-4d30-8de3-4d3cefaefbe0" targetNamespace="http://schemas.microsoft.com/office/2006/metadata/properties" ma:root="true" ma:fieldsID="80aa52cb3fd549d6f02c27574c13f90b" ns2:_="" ns3:_="">
    <xsd:import namespace="ea8b0867-b51d-4823-85b2-7cf832b55c34"/>
    <xsd:import namespace="de9ecac4-445a-4d30-8de3-4d3cefaefb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Class" minOccurs="0"/>
                <xsd:element ref="ns2:Year" minOccurs="0"/>
                <xsd:element ref="ns2:Network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Responded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b0867-b51d-4823-85b2-7cf832b55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Class" ma:index="17" nillable="true" ma:displayName="Category" ma:default="Briefings" ma:format="Dropdown" ma:internalName="Class" ma:readOnly="false">
      <xsd:simpleType>
        <xsd:restriction base="dms:Choice">
          <xsd:enumeration value="Awards"/>
          <xsd:enumeration value="Briefings"/>
          <xsd:enumeration value="Budget"/>
          <xsd:enumeration value="Choir"/>
          <xsd:enumeration value="Delegate List"/>
          <xsd:enumeration value="Evaluations"/>
          <xsd:enumeration value="Exhibition"/>
          <xsd:enumeration value="Florist"/>
          <xsd:enumeration value="Guest List"/>
          <xsd:enumeration value="Media"/>
          <xsd:enumeration value="Parks and Greenspace"/>
          <xsd:enumeration value="Photographer"/>
          <xsd:enumeration value="Planning Group"/>
          <xsd:enumeration value="Podcasts"/>
          <xsd:enumeration value="Posters"/>
          <xsd:enumeration value="Presentations"/>
          <xsd:enumeration value="Programme"/>
          <xsd:enumeration value="Reception"/>
          <xsd:enumeration value="St Giles' Cathedral"/>
          <xsd:enumeration value="Scottish Government Event"/>
          <xsd:enumeration value="Speakers"/>
          <xsd:enumeration value="Statement Writing"/>
          <xsd:enumeration value="Thank You"/>
          <xsd:enumeration value="Tapestry"/>
          <xsd:enumeration value="Venue &amp; Catering"/>
        </xsd:restriction>
      </xsd:simpleType>
    </xsd:element>
    <xsd:element name="Year" ma:index="18" nillable="true" ma:displayName="Year" ma:default="2019" ma:format="Dropdown" ma:internalName="Year" ma:readOnly="false">
      <xsd:simpleType>
        <xsd:restriction base="dms:Choice"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+2022"/>
        </xsd:restriction>
      </xsd:simpleType>
    </xsd:element>
    <xsd:element name="Network" ma:index="19" nillable="true" ma:displayName="Network" ma:default="First Five Years Forum" ma:format="Dropdown" ma:internalName="Network" ma:readOnly="false">
      <xsd:simpleType>
        <xsd:restriction base="dms:Choice">
          <xsd:enumeration value="First Five Years Forum"/>
          <xsd:enumeration value="Perinatal Mental Health"/>
          <xsd:enumeration value="Midwife led units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09be131-e051-4104-a245-9491c2d763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sponded" ma:index="27" ma:displayName="Responded" ma:default="0" ma:format="Dropdown" ma:internalName="Responded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9" nillable="true" ma:displayName="Notes" ma:description="LRD booklets July 2023 list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ecac4-445a-4d30-8de3-4d3cefaefbe0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04f8e0c-3201-42f6-8787-8ec66456e217}" ma:internalName="TaxCatchAll" ma:showField="CatchAllData" ma:web="de9ecac4-445a-4d30-8de3-4d3cefaef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 xmlns="ea8b0867-b51d-4823-85b2-7cf832b55c34">Briefings</Class>
    <Network xmlns="ea8b0867-b51d-4823-85b2-7cf832b55c34">First Five Years Forum</Network>
    <Responded xmlns="ea8b0867-b51d-4823-85b2-7cf832b55c34">0</Responded>
    <Notes xmlns="ea8b0867-b51d-4823-85b2-7cf832b55c34" xsi:nil="true"/>
    <Year xmlns="ea8b0867-b51d-4823-85b2-7cf832b55c34">2019</Year>
    <lcf76f155ced4ddcb4097134ff3c332f xmlns="ea8b0867-b51d-4823-85b2-7cf832b55c34">
      <Terms xmlns="http://schemas.microsoft.com/office/infopath/2007/PartnerControls"/>
    </lcf76f155ced4ddcb4097134ff3c332f>
    <TaxCatchAll xmlns="de9ecac4-445a-4d30-8de3-4d3cefaefbe0" xsi:nil="true"/>
  </documentManagement>
</p:properties>
</file>

<file path=customXml/itemProps1.xml><?xml version="1.0" encoding="utf-8"?>
<ds:datastoreItem xmlns:ds="http://schemas.openxmlformats.org/officeDocument/2006/customXml" ds:itemID="{9A3A6F17-702B-492C-8A80-3B38083D6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8b0867-b51d-4823-85b2-7cf832b55c34"/>
    <ds:schemaRef ds:uri="de9ecac4-445a-4d30-8de3-4d3cefaef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A892B4-69C9-4A01-82BA-B4FDFF2CCE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16807A-41B0-48AF-80A6-F63427401682}">
  <ds:schemaRefs>
    <ds:schemaRef ds:uri="ea8b0867-b51d-4823-85b2-7cf832b55c34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e9ecac4-445a-4d30-8de3-4d3cefaefbe0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1231</Words>
  <Application>Microsoft Office PowerPoint</Application>
  <PresentationFormat>Widescreen</PresentationFormat>
  <Paragraphs>142</Paragraphs>
  <Slides>20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Empowering Midwives:   Advancing Maternity Care by bridging gaps in the time- critical administration of Tranexamic Acid (TXA) during situations of postpartum hemorrhage (PPH).  RCM Student Midwife Award 2023 Marie Buckleygray – Robert Gordon University</vt:lpstr>
      <vt:lpstr>This talk is inspired by work carried out in Part 3, all case studies are fictional. </vt:lpstr>
      <vt:lpstr>Demographics &amp; topography</vt:lpstr>
      <vt:lpstr>PowerPoint Presentation</vt:lpstr>
      <vt:lpstr>Midwifery workforce      </vt:lpstr>
      <vt:lpstr>PPH        </vt:lpstr>
      <vt:lpstr>Severity of bleed &amp; time sensitivity</vt:lpstr>
      <vt:lpstr>PPH Medication  </vt:lpstr>
      <vt:lpstr>                  TXA    </vt:lpstr>
      <vt:lpstr>Race against time with TXA     </vt:lpstr>
      <vt:lpstr>Helen’s Birth at Hospital </vt:lpstr>
      <vt:lpstr>Siobhan’s Birth at a Stand-alone Midwife Led Unit </vt:lpstr>
      <vt:lpstr>Belinda’s Birth at Home </vt:lpstr>
      <vt:lpstr>Three case studies in a row  </vt:lpstr>
      <vt:lpstr>It’s time to gather</vt:lpstr>
      <vt:lpstr>Impact of change for families</vt:lpstr>
      <vt:lpstr>Impact of change for NHS &amp; Midwifery</vt:lpstr>
      <vt:lpstr>PowerPoint Presentation</vt:lpstr>
      <vt:lpstr>Thank you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Midwives:  Advancing Maternity Care by bridging gaps in timely access to Tranexamic Acid (TXA)</dc:title>
  <dc:creator>Brian Buckleygray</dc:creator>
  <cp:lastModifiedBy>Sharon Allison</cp:lastModifiedBy>
  <cp:revision>15</cp:revision>
  <dcterms:created xsi:type="dcterms:W3CDTF">2023-09-11T11:14:13Z</dcterms:created>
  <dcterms:modified xsi:type="dcterms:W3CDTF">2023-10-16T07:37:35Z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0x0101006EF4C3732A5D304BACC8CF2826A7B99E</vt:lpwstr>
  </property>
  <property fmtid="{D5CDD505-2E9C-101B-9397-08002B2CF9AE}" pid="3" name="MediaServiceImageTags">
    <vt:lpwstr/>
  </property>
</Properties>
</file>