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2" r:id="rId7"/>
    <p:sldId id="272" r:id="rId8"/>
    <p:sldId id="267" r:id="rId9"/>
    <p:sldId id="274" r:id="rId10"/>
    <p:sldId id="269" r:id="rId11"/>
    <p:sldId id="264" r:id="rId12"/>
    <p:sldId id="278" r:id="rId13"/>
    <p:sldId id="277" r:id="rId14"/>
    <p:sldId id="27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6E3B1-753D-4F50-AF76-81CDAEAC1986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0CE241-2FF0-4EBB-9071-2EDD665A55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644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CE241-2FF0-4EBB-9071-2EDD665A55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945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B61BF-C932-EBFF-A172-C56B30DC4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CD3F6-87E3-1645-12F8-7C0DE90E1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82B10-E502-7938-79EC-49EE2D162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DB271-05ED-D60F-3FF2-EF9F68FCD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DB373-1273-A4DA-9BD2-71990E439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11A9B-9F0B-90CB-3CC1-A32D96207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9B78F-068E-D8A3-D693-3E9D88F964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76FC4-2715-6DD3-0DA2-9B929E76D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8E2F1-C73D-19B7-CBEB-9DF72C08D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BC131-7944-03C0-CCC0-D26A0C6E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71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2DD3BB-89A8-D845-A48A-6BEF1B34FB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9161E-989E-0583-0DC8-C20FB2314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9C60D-77E2-42DD-48FB-02F45ADE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CB749-2563-9824-6B80-6059118F8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2F508-4D2F-225C-DBA6-10565C11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70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39603-32C2-356B-9DCE-FF6F271BE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C849-97E2-D4C5-59A1-88C0D0550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47DB98-C219-6CD9-CAD6-4D2977C20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1692-C251-C821-D703-4635B33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DAE5B-F3B9-BE30-AB95-78951C17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68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3FBE-A88F-FFC9-6873-31746B7A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E0B10-3585-B5C6-F437-2784A9DDD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E7F9-BFD5-EDA0-D475-60E74971E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05E5F-157D-8182-80F7-B9AE9D91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D01D4-D043-6D97-4414-4164E1AD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753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53D-2A45-1293-F9C6-6186DE75B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CE1C-32B4-7AF2-545B-157D00F31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B3DCF-B148-0DB7-5986-2D46C94417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7922A-70FD-6D57-4A00-3AC7FD823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5C5DA-FD29-EB91-13A4-685FBFC0B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1B465-D9D7-2B58-6A71-480535D5D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71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48B1-B2C9-DE1E-F950-36BA821E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177B3-273D-2729-0C2D-9143FBC4C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956BA-1317-1ACC-6A4F-2DE63ABC1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3EEF9F-E73A-A94B-F734-48ED9856C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B7D6D-7889-5E77-22B2-8EC87A42AF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3EE3C9-6E1A-D912-35DC-EFBA695F8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147717-1238-98D4-D1AF-7D8747649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E195E5-C92A-CE50-568A-6D91C4032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688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0802-A215-3EA3-1B75-9EE1CE404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E35737-D2B1-51CC-D041-3CBFD99FE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06FB0-F581-D1A0-8C84-D237731D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AFC81-C16E-7A32-5369-09B35D49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DE616-0C04-3D07-EAFC-28B6944D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0F3880-BE38-4C9E-C7B8-E8F2B1639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59714-ACB1-FA77-9ECD-1D3D15285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01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88E6D-B90F-6F49-35FE-1705A9AB9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CF82-D3CA-5121-DF51-0F8A90725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EB799-6D5D-593F-FFF6-8DCAEF6FD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3714D0-6C10-FE4A-BA87-C6F09ABC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550C1-05FB-0812-A21D-D4D05940A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9437F-5D6F-D31F-ADF6-22CCBBCB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2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6456D-9FEB-FA12-351F-4F74A597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7963AE-692F-1289-9A2B-726B45984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F37AA1-7505-04FF-C207-A381A5881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29983-5740-A22E-DC78-661E5790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44BE5-7F60-2BA6-984B-F5EC7F774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7889A-90E4-1634-8B8A-E0783E52B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749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EA106-735C-FF14-B5D6-3EF2DF07F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833C5-BC60-8445-5F91-0804BED55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8BC19-FA44-92C7-89C4-40AA10E91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A1348-527F-45EF-BFF4-727512973F6E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46C2E-7719-33E7-C80D-A2FC2FB35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51E98-744C-8B85-BA0C-8CEB1AA74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8393E-1A84-4C79-A0DE-3C2DC24214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607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doi.org/10.12968/bjom.2022.30.7.368" TargetMode="Externa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doi.org/10.1080/0167482X.2022.2098712" TargetMode="External"/><Relationship Id="rId5" Type="http://schemas.openxmlformats.org/officeDocument/2006/relationships/hyperlink" Target="https://doi.org/10.1186/s12884-022-04925-3" TargetMode="External"/><Relationship Id="rId4" Type="http://schemas.openxmlformats.org/officeDocument/2006/relationships/hyperlink" Target="https://doi.org/10.1186/s12884-016-0891-2" TargetMode="Externa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BCA96D-0682-8CCB-70C6-DF790784A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GB" sz="3000" dirty="0"/>
              <a:t>Exploring women’s experiences of midwifery care in subsequent pregnancy following baby loss within the United Kingdom and Ireland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11DD7-3B41-1524-765F-7A5AF56E51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Extended literature review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Morag Gibbs – ENU</a:t>
            </a:r>
          </a:p>
        </p:txBody>
      </p:sp>
      <p:sp>
        <p:nvSpPr>
          <p:cNvPr id="4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aby in christening gown">
            <a:extLst>
              <a:ext uri="{FF2B5EF4-FFF2-40B4-BE49-F238E27FC236}">
                <a16:creationId xmlns:a16="http://schemas.microsoft.com/office/drawing/2014/main" id="{696B4BE4-7A4E-54CD-5932-F2D56E2134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5" r="1514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2781ED2E-7102-CC84-53FA-B52B28A84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49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"/>
    </mc:Choice>
    <mc:Fallback xmlns="">
      <p:transition spd="slow" advTm="6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54A-C65E-C3F3-EFF2-DAC979D0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/>
              <a:t>Recommendations for practice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D8EC3-6674-2D0C-078E-4A9B4CD7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670097" cy="39851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200" b="1" i="1" dirty="0"/>
              <a:t>Specialist, specific antenatal classes</a:t>
            </a:r>
          </a:p>
          <a:p>
            <a:r>
              <a:rPr lang="en-GB" sz="1700" dirty="0"/>
              <a:t>Inadequacy of standard classes for people who have experienced baby loss evidenced within the literature</a:t>
            </a:r>
          </a:p>
          <a:p>
            <a:r>
              <a:rPr lang="en-GB" sz="1700" dirty="0"/>
              <a:t>Appears little done to address this</a:t>
            </a:r>
          </a:p>
          <a:p>
            <a:r>
              <a:rPr lang="en-GB" sz="1700" dirty="0"/>
              <a:t>Specific classes could share information and provide additional emotional and physical support – with understanding and acknowledgement of people’s lived realities</a:t>
            </a:r>
          </a:p>
          <a:p>
            <a:r>
              <a:rPr lang="en-GB" sz="1700" dirty="0"/>
              <a:t>Could cover a small area of whole health board area, depending on need</a:t>
            </a:r>
          </a:p>
          <a:p>
            <a:r>
              <a:rPr lang="en-GB" sz="1700" dirty="0"/>
              <a:t>Partnership with third sector organisations is vital – particularly baby loss support charities who have considerable expertise</a:t>
            </a:r>
          </a:p>
          <a:p>
            <a:r>
              <a:rPr lang="en-GB" sz="1700" dirty="0"/>
              <a:t>Partnerships between baby loss support charities and health boards already exist, with ongoing projects in some, this could form another</a:t>
            </a:r>
          </a:p>
        </p:txBody>
      </p:sp>
      <p:pic>
        <p:nvPicPr>
          <p:cNvPr id="5" name="Picture 4" descr="Women doing yoga">
            <a:extLst>
              <a:ext uri="{FF2B5EF4-FFF2-40B4-BE49-F238E27FC236}">
                <a16:creationId xmlns:a16="http://schemas.microsoft.com/office/drawing/2014/main" id="{B1663293-359E-BC0D-8D3D-1C807D4D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r="2492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625C8EC-DF7B-0940-D9AE-D266A7AA0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961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03"/>
    </mc:Choice>
    <mc:Fallback xmlns="">
      <p:transition spd="slow" advTm="11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EF622-1956-DF1A-DAD0-0E722E5DD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Thank you!</a:t>
            </a:r>
          </a:p>
        </p:txBody>
      </p:sp>
      <p:pic>
        <p:nvPicPr>
          <p:cNvPr id="11" name="Content Placeholder 10" descr="Newborn baby holding mothers hand">
            <a:extLst>
              <a:ext uri="{FF2B5EF4-FFF2-40B4-BE49-F238E27FC236}">
                <a16:creationId xmlns:a16="http://schemas.microsoft.com/office/drawing/2014/main" id="{79AA2FA4-A2C6-17CD-5370-3FE8A6633D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6" r="20672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0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ED5D95F-61E9-DBE5-71B8-47F6A2F69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0168C3-82AA-BA8D-C193-1E1EB3997F6F}"/>
              </a:ext>
            </a:extLst>
          </p:cNvPr>
          <p:cNvSpPr txBox="1"/>
          <p:nvPr/>
        </p:nvSpPr>
        <p:spPr>
          <a:xfrm>
            <a:off x="5147564" y="6250662"/>
            <a:ext cx="5933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All images used in presentation from Microsoft PowerPoint Stock Images</a:t>
            </a:r>
          </a:p>
        </p:txBody>
      </p:sp>
    </p:spTree>
    <p:extLst>
      <p:ext uri="{BB962C8B-B14F-4D97-AF65-F5344CB8AC3E}">
        <p14:creationId xmlns:p14="http://schemas.microsoft.com/office/powerpoint/2010/main" val="40609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8"/>
    </mc:Choice>
    <mc:Fallback xmlns="">
      <p:transition spd="slow" advTm="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81923-700E-6EE7-ECC1-AB32B1F0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600"/>
              <a:t>Under researched topic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4D3AE-1398-B227-BE6A-B3703D093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Originally wanted to focus on miscarriage specifically</a:t>
            </a:r>
          </a:p>
          <a:p>
            <a:pPr marL="0" indent="0">
              <a:buNone/>
            </a:pPr>
            <a:r>
              <a:rPr lang="en-GB" sz="2000" dirty="0"/>
              <a:t>Search strategy carried out in a systematic manner returned one article</a:t>
            </a:r>
          </a:p>
          <a:p>
            <a:pPr marL="0" indent="0">
              <a:buNone/>
            </a:pPr>
            <a:r>
              <a:rPr lang="en-GB" sz="2000" dirty="0"/>
              <a:t>Opening out to baby loss generally didn’t increase literature pool dramatically</a:t>
            </a:r>
          </a:p>
          <a:p>
            <a:pPr marL="0" indent="0">
              <a:buNone/>
            </a:pPr>
            <a:r>
              <a:rPr lang="en-GB" sz="2000" dirty="0"/>
              <a:t>Five articles included within the review</a:t>
            </a:r>
          </a:p>
        </p:txBody>
      </p:sp>
      <p:pic>
        <p:nvPicPr>
          <p:cNvPr id="5" name="Picture 4" descr="A row of samples for medical testing">
            <a:extLst>
              <a:ext uri="{FF2B5EF4-FFF2-40B4-BE49-F238E27FC236}">
                <a16:creationId xmlns:a16="http://schemas.microsoft.com/office/drawing/2014/main" id="{37D6EA2F-F9AD-80F2-9ED4-D02DCC569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9C393CE8-B097-EE7A-C66B-E0C2CF156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25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21"/>
    </mc:Choice>
    <mc:Fallback xmlns="">
      <p:transition spd="slow" advTm="7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A14B51-9F4E-3681-3837-0BCB34CE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Literature review </a:t>
            </a:r>
            <a:r>
              <a:rPr lang="en-US" dirty="0"/>
              <a:t>search results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B785-854C-9567-526D-77F998BDC0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894" y="2011476"/>
            <a:ext cx="5071353" cy="4258756"/>
          </a:xfrm>
        </p:spPr>
        <p:txBody>
          <a:bodyPr>
            <a:normAutofit lnSpcReduction="10000"/>
          </a:bodyPr>
          <a:lstStyle/>
          <a:p>
            <a:pPr marL="0" indent="0" defTabSz="886968">
              <a:spcBef>
                <a:spcPts val="970"/>
              </a:spcBef>
              <a:buNone/>
            </a:pPr>
            <a:r>
              <a:rPr lang="en-GB" sz="1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PRISMA diagram: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E75600-E709-AB74-8B0B-88FD029B7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2447" y="2011476"/>
            <a:ext cx="5536659" cy="4626318"/>
          </a:xfrm>
        </p:spPr>
        <p:txBody>
          <a:bodyPr>
            <a:normAutofit lnSpcReduction="10000"/>
          </a:bodyPr>
          <a:lstStyle/>
          <a:p>
            <a:pPr marL="0" indent="0" defTabSz="886968">
              <a:spcBef>
                <a:spcPts val="970"/>
              </a:spcBef>
              <a:buNone/>
            </a:pPr>
            <a:r>
              <a:rPr lang="en-GB" sz="18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Articles included:</a:t>
            </a:r>
          </a:p>
          <a:p>
            <a:pPr marL="0" indent="0" defTabSz="886968">
              <a:spcBef>
                <a:spcPts val="970"/>
              </a:spcBef>
              <a:buNone/>
            </a:pPr>
            <a:endParaRPr lang="en-GB" sz="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1742" indent="-221742" defTabSz="886968">
              <a:lnSpc>
                <a:spcPct val="107000"/>
              </a:lnSpc>
              <a:spcBef>
                <a:spcPts val="970"/>
              </a:spcBef>
              <a:spcAft>
                <a:spcPts val="776"/>
              </a:spcAft>
            </a:pP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Flannery, C., Hennessy, M., Dennehy, R., Matvienko-Sikar, K., Lucey, C., </a:t>
            </a:r>
            <a:r>
              <a:rPr lang="en-GB" sz="1000" kern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Dhubhgain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J., &amp; O’Donoghue, K. (2023). Factors that shape recurrent miscarriage care experiences: findings from a national survey.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Health Services Research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(1), 317–</a:t>
            </a:r>
          </a:p>
          <a:p>
            <a:pPr marL="221742" indent="-221742" defTabSz="886968">
              <a:lnSpc>
                <a:spcPct val="107000"/>
              </a:lnSpc>
              <a:spcBef>
                <a:spcPts val="970"/>
              </a:spcBef>
              <a:spcAft>
                <a:spcPts val="776"/>
              </a:spcAft>
            </a:pP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Mills, T., </a:t>
            </a:r>
            <a:r>
              <a:rPr lang="en-GB" sz="1000" kern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Ricklesford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C., </a:t>
            </a:r>
            <a:r>
              <a:rPr lang="en-GB" sz="1000" kern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Heazell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A., Cooke, A., &amp; Lavender, T. (2016). Marvellous to mediocre: findings of national survey of UK practice and provision of care in pregnancies after stillbirth or neonatal death.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Pregnancy and Childbirth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(1), 101–101. </a:t>
            </a:r>
            <a:r>
              <a:rPr lang="en-GB" sz="1000" u="sng" kern="1200" dirty="0">
                <a:solidFill>
                  <a:srgbClr val="0563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https://doi.org/10.1186/s12884-016-0891-2</a:t>
            </a:r>
            <a:endParaRPr lang="en-GB" sz="1000" u="sng" kern="1200" dirty="0">
              <a:solidFill>
                <a:srgbClr val="0563C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1742" indent="-221742" defTabSz="886968">
              <a:lnSpc>
                <a:spcPct val="107000"/>
              </a:lnSpc>
              <a:spcBef>
                <a:spcPts val="970"/>
              </a:spcBef>
              <a:spcAft>
                <a:spcPts val="776"/>
              </a:spcAft>
            </a:pP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Mills, T., Roberts, S., Camacho, E., </a:t>
            </a:r>
            <a:r>
              <a:rPr lang="en-GB" sz="1000" kern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Heazell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A., Massey, R., Melvin, C., Newport, R., Smith, D., Storey, C., Taylor, W., &amp; Lavender, T. (2022). Better maternity care pathways in pregnancies after stillbirth or neonatal death: a feasibility study.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BMC Pregnancy and Childbirth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(1), 1–634. </a:t>
            </a:r>
            <a:r>
              <a:rPr lang="en-GB" sz="1000" u="sng" kern="1200" dirty="0">
                <a:solidFill>
                  <a:srgbClr val="0563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https://doi.org/10.1186/s12884-022-04925-3</a:t>
            </a:r>
            <a:endParaRPr lang="en-GB" sz="1000" u="sng" kern="1200" dirty="0">
              <a:solidFill>
                <a:srgbClr val="0563C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1742" indent="-221742" defTabSz="886968">
              <a:lnSpc>
                <a:spcPct val="107000"/>
              </a:lnSpc>
              <a:spcBef>
                <a:spcPts val="970"/>
              </a:spcBef>
              <a:spcAft>
                <a:spcPts val="776"/>
              </a:spcAft>
            </a:pP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Smith, D., Thomas, S., Stephens, L., Mills, T. A., Hughes, C., Beaumont, J., &amp; </a:t>
            </a:r>
            <a:r>
              <a:rPr lang="en-GB" sz="1000" kern="1200" dirty="0" err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Heazell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A. E. P. (2022). Women’s experiences of a pregnancy whilst attending a specialist antenatal service for pregnancies after stillbirth or neonatal death: a qualitative interview study.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Journal of Psychosomatic Obstetrics and Gynaecology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(4), 557–562. </a:t>
            </a:r>
            <a:r>
              <a:rPr lang="en-GB" sz="1000" u="sng" kern="1200" dirty="0">
                <a:solidFill>
                  <a:srgbClr val="0563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https://doi.org/10.1080/0167482X.2022.2098712</a:t>
            </a:r>
            <a:endParaRPr lang="en-GB" sz="1000" u="sng" kern="1200" dirty="0">
              <a:solidFill>
                <a:srgbClr val="0563C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1742" indent="-221742" defTabSz="886968">
              <a:lnSpc>
                <a:spcPct val="107000"/>
              </a:lnSpc>
              <a:spcBef>
                <a:spcPts val="970"/>
              </a:spcBef>
              <a:spcAft>
                <a:spcPts val="776"/>
              </a:spcAft>
            </a:pPr>
            <a:r>
              <a:rPr lang="it-IT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Wheeler, Fragkiadaki, E., Clarke, V., &amp; DiCaccavo, A. (2022). 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“Sunshine”, “angels” and “rainbows”: language developed by mothers bereaved by perinatal loss.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British Journal of Midwifery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 </a:t>
            </a:r>
            <a:r>
              <a:rPr lang="en-GB" sz="1000" i="1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  <a:r>
              <a:rPr lang="en-GB" sz="1000" kern="1200" dirty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(7), 368–374. </a:t>
            </a:r>
            <a:r>
              <a:rPr lang="en-GB" sz="1000" u="sng" kern="1200" dirty="0">
                <a:solidFill>
                  <a:srgbClr val="0563C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7"/>
              </a:rPr>
              <a:t>https://doi.org/10.12968/bjom.2022.30.7.368</a:t>
            </a:r>
            <a:endParaRPr lang="en-GB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diagram&#10;&#10;Description automatically generated with low confidence">
            <a:extLst>
              <a:ext uri="{FF2B5EF4-FFF2-40B4-BE49-F238E27FC236}">
                <a16:creationId xmlns:a16="http://schemas.microsoft.com/office/drawing/2014/main" id="{5C035778-8A91-5F98-CAE8-C7D1764A1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94" y="2341557"/>
            <a:ext cx="6032304" cy="3892849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58D7F5FF-EFF4-B91C-6155-2009A64BC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992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5"/>
    </mc:Choice>
    <mc:Fallback xmlns="">
      <p:transition spd="slow" advTm="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623A9-A432-BCD7-761F-8FDA8202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000" dirty="0"/>
              <a:t>Critical analysis and discussion of findings</a:t>
            </a:r>
          </a:p>
        </p:txBody>
      </p:sp>
      <p:pic>
        <p:nvPicPr>
          <p:cNvPr id="5" name="Picture 4" descr="Doctor talking to patient">
            <a:extLst>
              <a:ext uri="{FF2B5EF4-FFF2-40B4-BE49-F238E27FC236}">
                <a16:creationId xmlns:a16="http://schemas.microsoft.com/office/drawing/2014/main" id="{64D71797-6CC8-F131-D16C-1DE6DF94D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9" r="3912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05B4-024B-B057-381F-98480EC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>
                <a:cs typeface="Arial" panose="020B0604020202020204" pitchFamily="34" charset="0"/>
              </a:rPr>
              <a:t>Breaking the silence</a:t>
            </a:r>
          </a:p>
          <a:p>
            <a:r>
              <a:rPr lang="en-GB" sz="2000" dirty="0">
                <a:cs typeface="Arial" panose="020B0604020202020204" pitchFamily="34" charset="0"/>
              </a:rPr>
              <a:t>Bereaved parents often feel isolated as people struggle to talk to them about their loss – compounding heightened emotions including anxiety and fear</a:t>
            </a:r>
          </a:p>
          <a:p>
            <a:r>
              <a:rPr lang="en-GB" sz="2000" dirty="0">
                <a:cs typeface="Arial" panose="020B0604020202020204" pitchFamily="34" charset="0"/>
              </a:rPr>
              <a:t>Healthcare professionals can add to this or reduce it – important to be aware of someone’s story</a:t>
            </a:r>
          </a:p>
          <a:p>
            <a:r>
              <a:rPr lang="en-GB" sz="2000" dirty="0">
                <a:cs typeface="Arial" panose="020B0604020202020204" pitchFamily="34" charset="0"/>
              </a:rPr>
              <a:t>Midwives have a role to play in this – can provide a safe space for people to share</a:t>
            </a:r>
          </a:p>
          <a:p>
            <a:r>
              <a:rPr lang="en-GB" sz="2000" dirty="0">
                <a:cs typeface="Arial" panose="020B0604020202020204" pitchFamily="34" charset="0"/>
              </a:rPr>
              <a:t>Can adopt bereaved parent’s language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A1F55B8-941A-8211-8271-A290BCB9B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057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1"/>
    </mc:Choice>
    <mc:Fallback xmlns="">
      <p:transition spd="slow" advTm="14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3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623A9-A432-BCD7-761F-8FDA8202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000" dirty="0"/>
              <a:t>Critical analysis and discussion of findings</a:t>
            </a:r>
          </a:p>
        </p:txBody>
      </p:sp>
      <p:pic>
        <p:nvPicPr>
          <p:cNvPr id="5" name="Picture 4" descr="Stethoscope on a white coat">
            <a:extLst>
              <a:ext uri="{FF2B5EF4-FFF2-40B4-BE49-F238E27FC236}">
                <a16:creationId xmlns:a16="http://schemas.microsoft.com/office/drawing/2014/main" id="{64D71797-6CC8-F131-D16C-1DE6DF94D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r="5832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05B4-024B-B057-381F-98480EC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696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i="1" dirty="0"/>
              <a:t>Continuity of carer</a:t>
            </a:r>
          </a:p>
          <a:p>
            <a:r>
              <a:rPr lang="en-GB" sz="2000" dirty="0"/>
              <a:t>Evidence points to improved outcomes for low-risk women</a:t>
            </a:r>
          </a:p>
          <a:p>
            <a:r>
              <a:rPr lang="en-GB" sz="2000" dirty="0"/>
              <a:t>Could also be beneficial for those experiencing pregnancy after baby loss</a:t>
            </a:r>
          </a:p>
          <a:p>
            <a:r>
              <a:rPr lang="en-GB" sz="2000" dirty="0"/>
              <a:t>Some of the women in studies expressed this aids relationship building, reduces having to share their story repeatedly, provides consistency</a:t>
            </a:r>
          </a:p>
          <a:p>
            <a:r>
              <a:rPr lang="en-GB" sz="2000" dirty="0"/>
              <a:t>Allows opportunities for emotional and clinical support</a:t>
            </a:r>
          </a:p>
          <a:p>
            <a:r>
              <a:rPr lang="en-GB" sz="2000" dirty="0"/>
              <a:t>Future research could focus on this demographic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980FB8A-68B2-364C-5806-380119323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4987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4"/>
    </mc:Choice>
    <mc:Fallback xmlns="">
      <p:transition spd="slow" advTm="13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D623A9-A432-BCD7-761F-8FDA8202C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000" dirty="0"/>
              <a:t>Critical analysis and discussion of findings</a:t>
            </a:r>
          </a:p>
        </p:txBody>
      </p:sp>
      <p:pic>
        <p:nvPicPr>
          <p:cNvPr id="5" name="Picture 4" descr="Hands holding heart">
            <a:extLst>
              <a:ext uri="{FF2B5EF4-FFF2-40B4-BE49-F238E27FC236}">
                <a16:creationId xmlns:a16="http://schemas.microsoft.com/office/drawing/2014/main" id="{64D71797-6CC8-F131-D16C-1DE6DF94D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" r="48380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E05B4-024B-B057-381F-98480EC33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200" y="2757424"/>
            <a:ext cx="7193280" cy="3889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b="1" i="1" dirty="0">
                <a:cs typeface="Arial" panose="020B0604020202020204" pitchFamily="34" charset="0"/>
              </a:rPr>
              <a:t>Psychological AND physical support</a:t>
            </a:r>
          </a:p>
          <a:p>
            <a:r>
              <a:rPr lang="en-GB" sz="1800" dirty="0">
                <a:cs typeface="Arial" panose="020B0604020202020204" pitchFamily="34" charset="0"/>
              </a:rPr>
              <a:t>All studies highlighted women are often more anxious and fearful in subsequent pregnancy</a:t>
            </a:r>
          </a:p>
          <a:p>
            <a:r>
              <a:rPr lang="en-GB" sz="1800" dirty="0">
                <a:cs typeface="Arial" panose="020B0604020202020204" pitchFamily="34" charset="0"/>
              </a:rPr>
              <a:t>Healthcare professionals, including midwives, feature significantly in increasing or reducing this</a:t>
            </a:r>
          </a:p>
          <a:p>
            <a:r>
              <a:rPr lang="en-GB" sz="1800" dirty="0">
                <a:cs typeface="Arial" panose="020B0604020202020204" pitchFamily="34" charset="0"/>
              </a:rPr>
              <a:t>Negative points raised include unawareness of obstetric history, not feeling supported, not feeling listened to or communicated with effectively</a:t>
            </a:r>
          </a:p>
          <a:p>
            <a:r>
              <a:rPr lang="en-GB" sz="1800" dirty="0">
                <a:cs typeface="Arial" panose="020B0604020202020204" pitchFamily="34" charset="0"/>
              </a:rPr>
              <a:t>Systems often do not help this – staffing/workload pressures, maternity unit guidance not specifically focused on subsequent pregnancy</a:t>
            </a:r>
          </a:p>
          <a:p>
            <a:r>
              <a:rPr lang="en-GB" sz="1800" dirty="0">
                <a:cs typeface="Arial" panose="020B0604020202020204" pitchFamily="34" charset="0"/>
              </a:rPr>
              <a:t>New NBCP has a focus on emotional support in subsequent pregnancy, though ambiguity exists about how this is measured</a:t>
            </a:r>
          </a:p>
          <a:p>
            <a:r>
              <a:rPr lang="en-GB" sz="1800" dirty="0">
                <a:cs typeface="Arial" panose="020B0604020202020204" pitchFamily="34" charset="0"/>
              </a:rPr>
              <a:t>Additional staff training could help midwives with providing this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F801632-715A-A5A8-7209-C36584425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55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207A2D-232A-AF9C-13A1-A816AC2BD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000" dirty="0"/>
              <a:t>Critical analysis and discussion of findings</a:t>
            </a:r>
          </a:p>
        </p:txBody>
      </p:sp>
      <p:pic>
        <p:nvPicPr>
          <p:cNvPr id="5" name="Picture 4" descr="Healthcare worker speaking with patient">
            <a:extLst>
              <a:ext uri="{FF2B5EF4-FFF2-40B4-BE49-F238E27FC236}">
                <a16:creationId xmlns:a16="http://schemas.microsoft.com/office/drawing/2014/main" id="{AF34E186-00F6-389A-7E6F-1380B565B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4" r="27384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55D92-38BD-78EC-B9CE-9CF9334E6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9298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2400" b="1" i="1" dirty="0"/>
              <a:t>Access to specialist services and care</a:t>
            </a:r>
          </a:p>
          <a:p>
            <a:r>
              <a:rPr lang="en-GB" sz="2100" dirty="0"/>
              <a:t>Highlighted as beneficial to women within some of the studies</a:t>
            </a:r>
          </a:p>
          <a:p>
            <a:r>
              <a:rPr lang="en-GB" sz="2100" dirty="0"/>
              <a:t>However, this can be variable and may lead to healthcare inequality</a:t>
            </a:r>
          </a:p>
          <a:p>
            <a:r>
              <a:rPr lang="en-GB" sz="2100" dirty="0"/>
              <a:t>Ockenden recommendation – access to appropriate and adequate bereavement services.</a:t>
            </a:r>
          </a:p>
          <a:p>
            <a:r>
              <a:rPr lang="en-GB" sz="2100" dirty="0"/>
              <a:t>This should extend to subsequent pregnancy</a:t>
            </a:r>
          </a:p>
          <a:p>
            <a:r>
              <a:rPr lang="en-GB" sz="2100" dirty="0"/>
              <a:t>Need for specialist roles such as bereavement midwives as well as other specialists – an emphasis on staff training and development in area of subsequent pregnancy could be part of their job description</a:t>
            </a:r>
          </a:p>
          <a:p>
            <a:r>
              <a:rPr lang="en-GB" sz="2100" dirty="0"/>
              <a:t>Standard antenatal classes highlighted within a study and other literature as inadequate for people’s lived experiences, this could be developed further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2F1EA33-176B-1376-2EE2-072216215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91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0"/>
    </mc:Choice>
    <mc:Fallback xmlns="">
      <p:transition spd="slow" advTm="1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54A-C65E-C3F3-EFF2-DAC979D0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 dirty="0"/>
              <a:t>Recommendations for practice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D8EC3-6674-2D0C-078E-4A9B4CD7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65973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b="1" i="1" dirty="0"/>
              <a:t>Greater awareness for healthcare professionals</a:t>
            </a:r>
          </a:p>
          <a:p>
            <a:r>
              <a:rPr lang="en-GB" sz="2200" dirty="0"/>
              <a:t>Create opportunities to talk about previous loss, even in midst of current pregnancy</a:t>
            </a:r>
          </a:p>
          <a:p>
            <a:r>
              <a:rPr lang="en-GB" sz="2200" dirty="0"/>
              <a:t>Take time to know someone’s history</a:t>
            </a:r>
          </a:p>
          <a:p>
            <a:r>
              <a:rPr lang="en-GB" sz="2200" dirty="0"/>
              <a:t>Time constraints and fear can hinder this</a:t>
            </a:r>
          </a:p>
          <a:p>
            <a:r>
              <a:rPr lang="en-GB" sz="2200" dirty="0"/>
              <a:t>Shared language can help this</a:t>
            </a:r>
          </a:p>
          <a:p>
            <a:r>
              <a:rPr lang="en-GB" sz="2200" dirty="0"/>
              <a:t>Holistic, individualised care is needed in this area</a:t>
            </a:r>
          </a:p>
        </p:txBody>
      </p:sp>
      <p:pic>
        <p:nvPicPr>
          <p:cNvPr id="5" name="Picture 4" descr="People holding hands">
            <a:extLst>
              <a:ext uri="{FF2B5EF4-FFF2-40B4-BE49-F238E27FC236}">
                <a16:creationId xmlns:a16="http://schemas.microsoft.com/office/drawing/2014/main" id="{B1663293-359E-BC0D-8D3D-1C807D4D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r="1652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DB4E9D7-2D9B-B251-BEBB-CB55EF5ACD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860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2"/>
    </mc:Choice>
    <mc:Fallback xmlns="">
      <p:transition spd="slow" advTm="9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8E454A-C65E-C3F3-EFF2-DAC979D05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4200"/>
              <a:t>Recommendations for practice</a:t>
            </a:r>
          </a:p>
        </p:txBody>
      </p:sp>
      <p:sp>
        <p:nvSpPr>
          <p:cNvPr id="3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D8EC3-6674-2D0C-078E-4A9B4CD76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368602" cy="3883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i="1" dirty="0"/>
              <a:t>Development of specific staff training</a:t>
            </a:r>
          </a:p>
          <a:p>
            <a:r>
              <a:rPr lang="en-GB" sz="2000" dirty="0"/>
              <a:t>Good bereavement training already exists</a:t>
            </a:r>
          </a:p>
          <a:p>
            <a:r>
              <a:rPr lang="en-GB" sz="2000" dirty="0"/>
              <a:t>Perhaps a focus on subsequent pregnancy could be incorporated into this</a:t>
            </a:r>
          </a:p>
          <a:p>
            <a:r>
              <a:rPr lang="en-GB" sz="2000" dirty="0"/>
              <a:t>Or specific additional training around support in subsequent pregnancy</a:t>
            </a:r>
          </a:p>
          <a:p>
            <a:r>
              <a:rPr lang="en-GB" sz="2000" dirty="0"/>
              <a:t>People may require additional support and midwives should be able to facilitate this</a:t>
            </a:r>
          </a:p>
        </p:txBody>
      </p:sp>
      <p:pic>
        <p:nvPicPr>
          <p:cNvPr id="5" name="Picture 4" descr="Adult listening in class">
            <a:extLst>
              <a:ext uri="{FF2B5EF4-FFF2-40B4-BE49-F238E27FC236}">
                <a16:creationId xmlns:a16="http://schemas.microsoft.com/office/drawing/2014/main" id="{B1663293-359E-BC0D-8D3D-1C807D4DA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664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9AABC56-E560-A293-8B85-40BC0F330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38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4"/>
    </mc:Choice>
    <mc:Fallback xmlns="">
      <p:transition spd="slow" advTm="10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ass xmlns="ea8b0867-b51d-4823-85b2-7cf832b55c34">Briefings</Class>
    <Network xmlns="ea8b0867-b51d-4823-85b2-7cf832b55c34">First Five Years Forum</Network>
    <Responded xmlns="ea8b0867-b51d-4823-85b2-7cf832b55c34">0</Responded>
    <Notes xmlns="ea8b0867-b51d-4823-85b2-7cf832b55c34" xsi:nil="true"/>
    <Year xmlns="ea8b0867-b51d-4823-85b2-7cf832b55c34">2019</Year>
    <lcf76f155ced4ddcb4097134ff3c332f xmlns="ea8b0867-b51d-4823-85b2-7cf832b55c34">
      <Terms xmlns="http://schemas.microsoft.com/office/infopath/2007/PartnerControls"/>
    </lcf76f155ced4ddcb4097134ff3c332f>
    <TaxCatchAll xmlns="de9ecac4-445a-4d30-8de3-4d3cefaefbe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F4C3732A5D304BACC8CF2826A7B99E" ma:contentTypeVersion="24" ma:contentTypeDescription="Create a new document." ma:contentTypeScope="" ma:versionID="2ff6911c032cd888d981c44dfb83b13f">
  <xsd:schema xmlns:xsd="http://www.w3.org/2001/XMLSchema" xmlns:xs="http://www.w3.org/2001/XMLSchema" xmlns:p="http://schemas.microsoft.com/office/2006/metadata/properties" xmlns:ns2="ea8b0867-b51d-4823-85b2-7cf832b55c34" xmlns:ns3="de9ecac4-445a-4d30-8de3-4d3cefaefbe0" targetNamespace="http://schemas.microsoft.com/office/2006/metadata/properties" ma:root="true" ma:fieldsID="80aa52cb3fd549d6f02c27574c13f90b" ns2:_="" ns3:_="">
    <xsd:import namespace="ea8b0867-b51d-4823-85b2-7cf832b55c34"/>
    <xsd:import namespace="de9ecac4-445a-4d30-8de3-4d3cefaefb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Class" minOccurs="0"/>
                <xsd:element ref="ns2:Year" minOccurs="0"/>
                <xsd:element ref="ns2:Network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Responded"/>
                <xsd:element ref="ns2:MediaServiceObjectDetectorVersion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b0867-b51d-4823-85b2-7cf832b55c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Class" ma:index="17" nillable="true" ma:displayName="Category" ma:default="Briefings" ma:format="Dropdown" ma:internalName="Class" ma:readOnly="false">
      <xsd:simpleType>
        <xsd:restriction base="dms:Choice">
          <xsd:enumeration value="Awards"/>
          <xsd:enumeration value="Briefings"/>
          <xsd:enumeration value="Budget"/>
          <xsd:enumeration value="Choir"/>
          <xsd:enumeration value="Delegate List"/>
          <xsd:enumeration value="Evaluations"/>
          <xsd:enumeration value="Exhibition"/>
          <xsd:enumeration value="Florist"/>
          <xsd:enumeration value="Guest List"/>
          <xsd:enumeration value="Media"/>
          <xsd:enumeration value="Parks and Greenspace"/>
          <xsd:enumeration value="Photographer"/>
          <xsd:enumeration value="Planning Group"/>
          <xsd:enumeration value="Podcasts"/>
          <xsd:enumeration value="Posters"/>
          <xsd:enumeration value="Presentations"/>
          <xsd:enumeration value="Programme"/>
          <xsd:enumeration value="Reception"/>
          <xsd:enumeration value="St Giles' Cathedral"/>
          <xsd:enumeration value="Scottish Government Event"/>
          <xsd:enumeration value="Speakers"/>
          <xsd:enumeration value="Statement Writing"/>
          <xsd:enumeration value="Thank You"/>
          <xsd:enumeration value="Tapestry"/>
          <xsd:enumeration value="Venue &amp; Catering"/>
        </xsd:restriction>
      </xsd:simpleType>
    </xsd:element>
    <xsd:element name="Year" ma:index="18" nillable="true" ma:displayName="Year" ma:default="2019" ma:format="Dropdown" ma:internalName="Year" ma:readOnly="false">
      <xsd:simpleType>
        <xsd:restriction base="dms:Choice">
          <xsd:enumeration value="2015"/>
          <xsd:enumeration value="2016"/>
          <xsd:enumeration value="2017"/>
          <xsd:enumeration value="2018"/>
          <xsd:enumeration value="2019"/>
          <xsd:enumeration value="2020"/>
          <xsd:enumeration value="2021+2022"/>
        </xsd:restriction>
      </xsd:simpleType>
    </xsd:element>
    <xsd:element name="Network" ma:index="19" nillable="true" ma:displayName="Network" ma:default="First Five Years Forum" ma:format="Dropdown" ma:internalName="Network" ma:readOnly="false">
      <xsd:simpleType>
        <xsd:restriction base="dms:Choice">
          <xsd:enumeration value="First Five Years Forum"/>
          <xsd:enumeration value="Perinatal Mental Health"/>
          <xsd:enumeration value="Midwife led units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909be131-e051-4104-a245-9491c2d763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Responded" ma:index="27" ma:displayName="Responded" ma:default="0" ma:format="Dropdown" ma:internalName="Responded">
      <xsd:simpleType>
        <xsd:restriction base="dms:Text">
          <xsd:maxLength value="255"/>
        </xsd:restriction>
      </xsd:simple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9" nillable="true" ma:displayName="Notes" ma:description="LRD booklets July 2023 list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9ecac4-445a-4d30-8de3-4d3cefaefbe0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c04f8e0c-3201-42f6-8787-8ec66456e217}" ma:internalName="TaxCatchAll" ma:showField="CatchAllData" ma:web="de9ecac4-445a-4d30-8de3-4d3cefaefb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9FCB22-C458-4696-AC01-4117CCE4B020}">
  <ds:schemaRefs>
    <ds:schemaRef ds:uri="ea8b0867-b51d-4823-85b2-7cf832b55c34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de9ecac4-445a-4d30-8de3-4d3cefaefbe0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DDB813F-5260-42CA-9EEE-BA5D5B9515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DD213A-4621-491B-B8F0-8184C2E942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8b0867-b51d-4823-85b2-7cf832b55c34"/>
    <ds:schemaRef ds:uri="de9ecac4-445a-4d30-8de3-4d3cefaefbe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975</Words>
  <Application>Microsoft Office PowerPoint</Application>
  <PresentationFormat>Widescreen</PresentationFormat>
  <Paragraphs>71</Paragraphs>
  <Slides>11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Exploring women’s experiences of midwifery care in subsequent pregnancy following baby loss within the United Kingdom and Ireland</vt:lpstr>
      <vt:lpstr>Under researched topic</vt:lpstr>
      <vt:lpstr>Literature review search results</vt:lpstr>
      <vt:lpstr>Critical analysis and discussion of findings</vt:lpstr>
      <vt:lpstr>Critical analysis and discussion of findings</vt:lpstr>
      <vt:lpstr>Critical analysis and discussion of findings</vt:lpstr>
      <vt:lpstr>Critical analysis and discussion of findings</vt:lpstr>
      <vt:lpstr>Recommendations for practice</vt:lpstr>
      <vt:lpstr>Recommendations for practice</vt:lpstr>
      <vt:lpstr>Recommendations for practice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women’s experiences of midwifery care in pregnancy subsequent to baby loss within the UK and Ireland</dc:title>
  <dc:creator>Mo</dc:creator>
  <cp:lastModifiedBy>Emma Barr</cp:lastModifiedBy>
  <cp:revision>3</cp:revision>
  <dcterms:created xsi:type="dcterms:W3CDTF">2023-08-29T14:54:53Z</dcterms:created>
  <dcterms:modified xsi:type="dcterms:W3CDTF">2023-11-16T10:48:18Z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0x0101006EF4C3732A5D304BACC8CF2826A7B99E</vt:lpwstr>
  </property>
</Properties>
</file>