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A5141-432B-442D-8EB4-DEBBF71ED032}" v="6" dt="2023-08-23T14:46:53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003" autoAdjust="0"/>
  </p:normalViewPr>
  <p:slideViewPr>
    <p:cSldViewPr snapToGrid="0">
      <p:cViewPr varScale="1">
        <p:scale>
          <a:sx n="75" d="100"/>
          <a:sy n="75" d="100"/>
        </p:scale>
        <p:origin x="19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EE0D4-2B17-4E44-8E63-004C126B5C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A75E33-9BBE-40DC-87DB-616E7EF88AD2}">
      <dgm:prSet/>
      <dgm:spPr/>
      <dgm:t>
        <a:bodyPr/>
        <a:lstStyle/>
        <a:p>
          <a:r>
            <a:rPr lang="en-GB"/>
            <a:t>22.5% of women who had previously lost a baby experienced anxiety during subsequent pregnancies and 19.7% suffered from depression (Gravensteen et al., 2018). </a:t>
          </a:r>
          <a:endParaRPr lang="en-US"/>
        </a:p>
      </dgm:t>
    </dgm:pt>
    <dgm:pt modelId="{F6FBADF4-7925-4D34-95E3-1E2FE419AFF4}" type="parTrans" cxnId="{E8CE82DF-C07D-499F-9303-9FE187971D68}">
      <dgm:prSet/>
      <dgm:spPr/>
      <dgm:t>
        <a:bodyPr/>
        <a:lstStyle/>
        <a:p>
          <a:endParaRPr lang="en-US"/>
        </a:p>
      </dgm:t>
    </dgm:pt>
    <dgm:pt modelId="{48076070-9738-4762-890A-A740A15B44FA}" type="sibTrans" cxnId="{E8CE82DF-C07D-499F-9303-9FE187971D68}">
      <dgm:prSet/>
      <dgm:spPr/>
      <dgm:t>
        <a:bodyPr/>
        <a:lstStyle/>
        <a:p>
          <a:endParaRPr lang="en-US"/>
        </a:p>
      </dgm:t>
    </dgm:pt>
    <dgm:pt modelId="{91ECA8AB-A70C-4BFD-8DB1-86BB609D4E7A}">
      <dgm:prSet/>
      <dgm:spPr/>
      <dgm:t>
        <a:bodyPr/>
        <a:lstStyle/>
        <a:p>
          <a:r>
            <a:rPr lang="en-GB"/>
            <a:t>Women reported to have a ‘heightened awareness of risk’ and were ‘on high alert’ (Smith et al., 2022; Moore &amp; Côté-Arsenault, 2018). </a:t>
          </a:r>
          <a:endParaRPr lang="en-US"/>
        </a:p>
      </dgm:t>
    </dgm:pt>
    <dgm:pt modelId="{CF126C0E-844C-46E6-A12A-F5DA084F29D4}" type="parTrans" cxnId="{1856002A-BEBE-46C0-98C7-1AAC2FA80565}">
      <dgm:prSet/>
      <dgm:spPr/>
      <dgm:t>
        <a:bodyPr/>
        <a:lstStyle/>
        <a:p>
          <a:endParaRPr lang="en-US"/>
        </a:p>
      </dgm:t>
    </dgm:pt>
    <dgm:pt modelId="{E4D2C3DB-ECCD-4597-9BEB-187A81ACBFB3}" type="sibTrans" cxnId="{1856002A-BEBE-46C0-98C7-1AAC2FA80565}">
      <dgm:prSet/>
      <dgm:spPr/>
      <dgm:t>
        <a:bodyPr/>
        <a:lstStyle/>
        <a:p>
          <a:endParaRPr lang="en-US"/>
        </a:p>
      </dgm:t>
    </dgm:pt>
    <dgm:pt modelId="{0ADF4A0E-6D74-4C23-8EFA-BA426B446E62}">
      <dgm:prSet/>
      <dgm:spPr/>
      <dgm:t>
        <a:bodyPr/>
        <a:lstStyle/>
        <a:p>
          <a:r>
            <a:rPr lang="en-GB"/>
            <a:t>Trauma from previous losses had a profound impact on subsequent pregnancies. </a:t>
          </a:r>
          <a:endParaRPr lang="en-US"/>
        </a:p>
      </dgm:t>
    </dgm:pt>
    <dgm:pt modelId="{90018A46-F21B-4FBC-B85A-0C498DD5E63A}" type="parTrans" cxnId="{03D57A6E-33B2-4DDF-9FB8-F590C3C19A3A}">
      <dgm:prSet/>
      <dgm:spPr/>
      <dgm:t>
        <a:bodyPr/>
        <a:lstStyle/>
        <a:p>
          <a:endParaRPr lang="en-US"/>
        </a:p>
      </dgm:t>
    </dgm:pt>
    <dgm:pt modelId="{61486BF6-B433-4FEE-9C0D-E1D4A6FC1263}" type="sibTrans" cxnId="{03D57A6E-33B2-4DDF-9FB8-F590C3C19A3A}">
      <dgm:prSet/>
      <dgm:spPr/>
      <dgm:t>
        <a:bodyPr/>
        <a:lstStyle/>
        <a:p>
          <a:endParaRPr lang="en-US"/>
        </a:p>
      </dgm:t>
    </dgm:pt>
    <dgm:pt modelId="{BB9E51FE-F145-405D-901F-E00CA33818AE}">
      <dgm:prSet/>
      <dgm:spPr/>
      <dgm:t>
        <a:bodyPr/>
        <a:lstStyle/>
        <a:p>
          <a:r>
            <a:rPr lang="en-GB"/>
            <a:t>Women questioned their ability to be a mother.</a:t>
          </a:r>
          <a:endParaRPr lang="en-US"/>
        </a:p>
      </dgm:t>
    </dgm:pt>
    <dgm:pt modelId="{C74F0368-47C5-4AA0-9B4C-A8D336345543}" type="parTrans" cxnId="{472AA8EC-7622-45F2-9B00-D658966D7ACA}">
      <dgm:prSet/>
      <dgm:spPr/>
      <dgm:t>
        <a:bodyPr/>
        <a:lstStyle/>
        <a:p>
          <a:endParaRPr lang="en-US"/>
        </a:p>
      </dgm:t>
    </dgm:pt>
    <dgm:pt modelId="{4C4C1FFD-AC56-4C20-B701-0A8F9C8CFBC4}" type="sibTrans" cxnId="{472AA8EC-7622-45F2-9B00-D658966D7ACA}">
      <dgm:prSet/>
      <dgm:spPr/>
      <dgm:t>
        <a:bodyPr/>
        <a:lstStyle/>
        <a:p>
          <a:endParaRPr lang="en-US"/>
        </a:p>
      </dgm:t>
    </dgm:pt>
    <dgm:pt modelId="{70D382BC-4E18-49F9-800D-9DA66FDC3E99}">
      <dgm:prSet/>
      <dgm:spPr/>
      <dgm:t>
        <a:bodyPr/>
        <a:lstStyle/>
        <a:p>
          <a:r>
            <a:rPr lang="en-GB"/>
            <a:t>Physical health was prioritised over mental health by professionals.</a:t>
          </a:r>
          <a:endParaRPr lang="en-US"/>
        </a:p>
      </dgm:t>
    </dgm:pt>
    <dgm:pt modelId="{FC8EC8C0-2B05-4A10-ADA1-B2258DC471DA}" type="parTrans" cxnId="{FC3735C0-5C06-47FD-ACF6-F579CBBB6AB5}">
      <dgm:prSet/>
      <dgm:spPr/>
      <dgm:t>
        <a:bodyPr/>
        <a:lstStyle/>
        <a:p>
          <a:endParaRPr lang="en-US"/>
        </a:p>
      </dgm:t>
    </dgm:pt>
    <dgm:pt modelId="{AB7E31A8-F1FD-4B09-92BA-D6B5EDA616A4}" type="sibTrans" cxnId="{FC3735C0-5C06-47FD-ACF6-F579CBBB6AB5}">
      <dgm:prSet/>
      <dgm:spPr/>
      <dgm:t>
        <a:bodyPr/>
        <a:lstStyle/>
        <a:p>
          <a:endParaRPr lang="en-US"/>
        </a:p>
      </dgm:t>
    </dgm:pt>
    <dgm:pt modelId="{B756E115-B3C3-4EE2-A93B-2E4D06485E08}" type="pres">
      <dgm:prSet presAssocID="{FB8EE0D4-2B17-4E44-8E63-004C126B5C1E}" presName="vert0" presStyleCnt="0">
        <dgm:presLayoutVars>
          <dgm:dir/>
          <dgm:animOne val="branch"/>
          <dgm:animLvl val="lvl"/>
        </dgm:presLayoutVars>
      </dgm:prSet>
      <dgm:spPr/>
    </dgm:pt>
    <dgm:pt modelId="{A1DF6B00-1DA0-47EC-8179-40EDF18032FA}" type="pres">
      <dgm:prSet presAssocID="{69A75E33-9BBE-40DC-87DB-616E7EF88AD2}" presName="thickLine" presStyleLbl="alignNode1" presStyleIdx="0" presStyleCnt="5"/>
      <dgm:spPr/>
    </dgm:pt>
    <dgm:pt modelId="{095376CB-2184-47A6-8194-3ED8493694A6}" type="pres">
      <dgm:prSet presAssocID="{69A75E33-9BBE-40DC-87DB-616E7EF88AD2}" presName="horz1" presStyleCnt="0"/>
      <dgm:spPr/>
    </dgm:pt>
    <dgm:pt modelId="{A7379601-04C3-4E9E-951C-BD5F862B3F21}" type="pres">
      <dgm:prSet presAssocID="{69A75E33-9BBE-40DC-87DB-616E7EF88AD2}" presName="tx1" presStyleLbl="revTx" presStyleIdx="0" presStyleCnt="5"/>
      <dgm:spPr/>
    </dgm:pt>
    <dgm:pt modelId="{4E2B6EF9-08CB-43F6-BD43-1C22028CDF5F}" type="pres">
      <dgm:prSet presAssocID="{69A75E33-9BBE-40DC-87DB-616E7EF88AD2}" presName="vert1" presStyleCnt="0"/>
      <dgm:spPr/>
    </dgm:pt>
    <dgm:pt modelId="{32B214B6-6845-4DFF-86E9-7F8E0AF3562E}" type="pres">
      <dgm:prSet presAssocID="{91ECA8AB-A70C-4BFD-8DB1-86BB609D4E7A}" presName="thickLine" presStyleLbl="alignNode1" presStyleIdx="1" presStyleCnt="5"/>
      <dgm:spPr/>
    </dgm:pt>
    <dgm:pt modelId="{66CDC60C-7F1E-4B26-B3D7-87C6F4239580}" type="pres">
      <dgm:prSet presAssocID="{91ECA8AB-A70C-4BFD-8DB1-86BB609D4E7A}" presName="horz1" presStyleCnt="0"/>
      <dgm:spPr/>
    </dgm:pt>
    <dgm:pt modelId="{D0CCC9E7-86BD-49B1-BE01-3E69894ED9F7}" type="pres">
      <dgm:prSet presAssocID="{91ECA8AB-A70C-4BFD-8DB1-86BB609D4E7A}" presName="tx1" presStyleLbl="revTx" presStyleIdx="1" presStyleCnt="5"/>
      <dgm:spPr/>
    </dgm:pt>
    <dgm:pt modelId="{F89CD97E-0227-4F5D-9C91-989A4F18F3C8}" type="pres">
      <dgm:prSet presAssocID="{91ECA8AB-A70C-4BFD-8DB1-86BB609D4E7A}" presName="vert1" presStyleCnt="0"/>
      <dgm:spPr/>
    </dgm:pt>
    <dgm:pt modelId="{3CD61500-C283-44F2-B356-D63FB46251E2}" type="pres">
      <dgm:prSet presAssocID="{0ADF4A0E-6D74-4C23-8EFA-BA426B446E62}" presName="thickLine" presStyleLbl="alignNode1" presStyleIdx="2" presStyleCnt="5"/>
      <dgm:spPr/>
    </dgm:pt>
    <dgm:pt modelId="{A5F23EBF-09B7-4A83-AFE2-71C4D01932D2}" type="pres">
      <dgm:prSet presAssocID="{0ADF4A0E-6D74-4C23-8EFA-BA426B446E62}" presName="horz1" presStyleCnt="0"/>
      <dgm:spPr/>
    </dgm:pt>
    <dgm:pt modelId="{E85785A6-FBF8-4206-9106-72C5820D4883}" type="pres">
      <dgm:prSet presAssocID="{0ADF4A0E-6D74-4C23-8EFA-BA426B446E62}" presName="tx1" presStyleLbl="revTx" presStyleIdx="2" presStyleCnt="5"/>
      <dgm:spPr/>
    </dgm:pt>
    <dgm:pt modelId="{127EED2F-6A80-466B-A170-06B70E9664C0}" type="pres">
      <dgm:prSet presAssocID="{0ADF4A0E-6D74-4C23-8EFA-BA426B446E62}" presName="vert1" presStyleCnt="0"/>
      <dgm:spPr/>
    </dgm:pt>
    <dgm:pt modelId="{108955DD-DE62-4C55-AF95-B4B630F99BF4}" type="pres">
      <dgm:prSet presAssocID="{BB9E51FE-F145-405D-901F-E00CA33818AE}" presName="thickLine" presStyleLbl="alignNode1" presStyleIdx="3" presStyleCnt="5"/>
      <dgm:spPr/>
    </dgm:pt>
    <dgm:pt modelId="{4EFF9757-CD74-4BCE-ABBE-8B523BD78751}" type="pres">
      <dgm:prSet presAssocID="{BB9E51FE-F145-405D-901F-E00CA33818AE}" presName="horz1" presStyleCnt="0"/>
      <dgm:spPr/>
    </dgm:pt>
    <dgm:pt modelId="{6EA819E9-CE6F-49E9-91F0-35075857E70E}" type="pres">
      <dgm:prSet presAssocID="{BB9E51FE-F145-405D-901F-E00CA33818AE}" presName="tx1" presStyleLbl="revTx" presStyleIdx="3" presStyleCnt="5"/>
      <dgm:spPr/>
    </dgm:pt>
    <dgm:pt modelId="{D1C8E2B2-0B37-4913-9F0C-FB6F851F8AA2}" type="pres">
      <dgm:prSet presAssocID="{BB9E51FE-F145-405D-901F-E00CA33818AE}" presName="vert1" presStyleCnt="0"/>
      <dgm:spPr/>
    </dgm:pt>
    <dgm:pt modelId="{0DF1A18B-A10C-4CE9-BB39-FC6DB4A1AAC8}" type="pres">
      <dgm:prSet presAssocID="{70D382BC-4E18-49F9-800D-9DA66FDC3E99}" presName="thickLine" presStyleLbl="alignNode1" presStyleIdx="4" presStyleCnt="5"/>
      <dgm:spPr/>
    </dgm:pt>
    <dgm:pt modelId="{D82D04B2-7834-44B6-BEE6-4A8DBDB76044}" type="pres">
      <dgm:prSet presAssocID="{70D382BC-4E18-49F9-800D-9DA66FDC3E99}" presName="horz1" presStyleCnt="0"/>
      <dgm:spPr/>
    </dgm:pt>
    <dgm:pt modelId="{4CE62BC8-8F5E-401C-BBA6-210806670E92}" type="pres">
      <dgm:prSet presAssocID="{70D382BC-4E18-49F9-800D-9DA66FDC3E99}" presName="tx1" presStyleLbl="revTx" presStyleIdx="4" presStyleCnt="5"/>
      <dgm:spPr/>
    </dgm:pt>
    <dgm:pt modelId="{510C6F6E-66CB-4296-85CB-4825BBE5C593}" type="pres">
      <dgm:prSet presAssocID="{70D382BC-4E18-49F9-800D-9DA66FDC3E99}" presName="vert1" presStyleCnt="0"/>
      <dgm:spPr/>
    </dgm:pt>
  </dgm:ptLst>
  <dgm:cxnLst>
    <dgm:cxn modelId="{2FC6EE04-B9C8-457D-9EE1-DA9A59D0F0A0}" type="presOf" srcId="{70D382BC-4E18-49F9-800D-9DA66FDC3E99}" destId="{4CE62BC8-8F5E-401C-BBA6-210806670E92}" srcOrd="0" destOrd="0" presId="urn:microsoft.com/office/officeart/2008/layout/LinedList"/>
    <dgm:cxn modelId="{20427622-0ED6-479B-881D-51E6FB993636}" type="presOf" srcId="{FB8EE0D4-2B17-4E44-8E63-004C126B5C1E}" destId="{B756E115-B3C3-4EE2-A93B-2E4D06485E08}" srcOrd="0" destOrd="0" presId="urn:microsoft.com/office/officeart/2008/layout/LinedList"/>
    <dgm:cxn modelId="{6C94A023-B462-498F-B1B7-42C20B85A313}" type="presOf" srcId="{69A75E33-9BBE-40DC-87DB-616E7EF88AD2}" destId="{A7379601-04C3-4E9E-951C-BD5F862B3F21}" srcOrd="0" destOrd="0" presId="urn:microsoft.com/office/officeart/2008/layout/LinedList"/>
    <dgm:cxn modelId="{9DF67124-E534-4C04-A0C6-14BC54DDB6B0}" type="presOf" srcId="{0ADF4A0E-6D74-4C23-8EFA-BA426B446E62}" destId="{E85785A6-FBF8-4206-9106-72C5820D4883}" srcOrd="0" destOrd="0" presId="urn:microsoft.com/office/officeart/2008/layout/LinedList"/>
    <dgm:cxn modelId="{1856002A-BEBE-46C0-98C7-1AAC2FA80565}" srcId="{FB8EE0D4-2B17-4E44-8E63-004C126B5C1E}" destId="{91ECA8AB-A70C-4BFD-8DB1-86BB609D4E7A}" srcOrd="1" destOrd="0" parTransId="{CF126C0E-844C-46E6-A12A-F5DA084F29D4}" sibTransId="{E4D2C3DB-ECCD-4597-9BEB-187A81ACBFB3}"/>
    <dgm:cxn modelId="{0658B031-5BFE-48EC-988E-1816E6CC1254}" type="presOf" srcId="{BB9E51FE-F145-405D-901F-E00CA33818AE}" destId="{6EA819E9-CE6F-49E9-91F0-35075857E70E}" srcOrd="0" destOrd="0" presId="urn:microsoft.com/office/officeart/2008/layout/LinedList"/>
    <dgm:cxn modelId="{03D57A6E-33B2-4DDF-9FB8-F590C3C19A3A}" srcId="{FB8EE0D4-2B17-4E44-8E63-004C126B5C1E}" destId="{0ADF4A0E-6D74-4C23-8EFA-BA426B446E62}" srcOrd="2" destOrd="0" parTransId="{90018A46-F21B-4FBC-B85A-0C498DD5E63A}" sibTransId="{61486BF6-B433-4FEE-9C0D-E1D4A6FC1263}"/>
    <dgm:cxn modelId="{FC3735C0-5C06-47FD-ACF6-F579CBBB6AB5}" srcId="{FB8EE0D4-2B17-4E44-8E63-004C126B5C1E}" destId="{70D382BC-4E18-49F9-800D-9DA66FDC3E99}" srcOrd="4" destOrd="0" parTransId="{FC8EC8C0-2B05-4A10-ADA1-B2258DC471DA}" sibTransId="{AB7E31A8-F1FD-4B09-92BA-D6B5EDA616A4}"/>
    <dgm:cxn modelId="{E8CE82DF-C07D-499F-9303-9FE187971D68}" srcId="{FB8EE0D4-2B17-4E44-8E63-004C126B5C1E}" destId="{69A75E33-9BBE-40DC-87DB-616E7EF88AD2}" srcOrd="0" destOrd="0" parTransId="{F6FBADF4-7925-4D34-95E3-1E2FE419AFF4}" sibTransId="{48076070-9738-4762-890A-A740A15B44FA}"/>
    <dgm:cxn modelId="{AE9BA6E8-223D-40D6-B4F2-3679652C579D}" type="presOf" srcId="{91ECA8AB-A70C-4BFD-8DB1-86BB609D4E7A}" destId="{D0CCC9E7-86BD-49B1-BE01-3E69894ED9F7}" srcOrd="0" destOrd="0" presId="urn:microsoft.com/office/officeart/2008/layout/LinedList"/>
    <dgm:cxn modelId="{472AA8EC-7622-45F2-9B00-D658966D7ACA}" srcId="{FB8EE0D4-2B17-4E44-8E63-004C126B5C1E}" destId="{BB9E51FE-F145-405D-901F-E00CA33818AE}" srcOrd="3" destOrd="0" parTransId="{C74F0368-47C5-4AA0-9B4C-A8D336345543}" sibTransId="{4C4C1FFD-AC56-4C20-B701-0A8F9C8CFBC4}"/>
    <dgm:cxn modelId="{440A4140-C3F0-4D16-9640-B1AF09D35836}" type="presParOf" srcId="{B756E115-B3C3-4EE2-A93B-2E4D06485E08}" destId="{A1DF6B00-1DA0-47EC-8179-40EDF18032FA}" srcOrd="0" destOrd="0" presId="urn:microsoft.com/office/officeart/2008/layout/LinedList"/>
    <dgm:cxn modelId="{1F90EBB7-F151-4C17-ADBD-2560911EBFA6}" type="presParOf" srcId="{B756E115-B3C3-4EE2-A93B-2E4D06485E08}" destId="{095376CB-2184-47A6-8194-3ED8493694A6}" srcOrd="1" destOrd="0" presId="urn:microsoft.com/office/officeart/2008/layout/LinedList"/>
    <dgm:cxn modelId="{959D81C3-6D3E-4228-8BBE-7A43FA54C671}" type="presParOf" srcId="{095376CB-2184-47A6-8194-3ED8493694A6}" destId="{A7379601-04C3-4E9E-951C-BD5F862B3F21}" srcOrd="0" destOrd="0" presId="urn:microsoft.com/office/officeart/2008/layout/LinedList"/>
    <dgm:cxn modelId="{BE39E721-EC64-4325-98FF-5A8C76727C2D}" type="presParOf" srcId="{095376CB-2184-47A6-8194-3ED8493694A6}" destId="{4E2B6EF9-08CB-43F6-BD43-1C22028CDF5F}" srcOrd="1" destOrd="0" presId="urn:microsoft.com/office/officeart/2008/layout/LinedList"/>
    <dgm:cxn modelId="{BEE9B5DF-43EB-4589-B856-DC1291F1AB67}" type="presParOf" srcId="{B756E115-B3C3-4EE2-A93B-2E4D06485E08}" destId="{32B214B6-6845-4DFF-86E9-7F8E0AF3562E}" srcOrd="2" destOrd="0" presId="urn:microsoft.com/office/officeart/2008/layout/LinedList"/>
    <dgm:cxn modelId="{E7AA9EAF-4720-4B2B-98FE-5EA007E4F25C}" type="presParOf" srcId="{B756E115-B3C3-4EE2-A93B-2E4D06485E08}" destId="{66CDC60C-7F1E-4B26-B3D7-87C6F4239580}" srcOrd="3" destOrd="0" presId="urn:microsoft.com/office/officeart/2008/layout/LinedList"/>
    <dgm:cxn modelId="{C7C9B781-F044-4397-A3C3-CE03424B94C5}" type="presParOf" srcId="{66CDC60C-7F1E-4B26-B3D7-87C6F4239580}" destId="{D0CCC9E7-86BD-49B1-BE01-3E69894ED9F7}" srcOrd="0" destOrd="0" presId="urn:microsoft.com/office/officeart/2008/layout/LinedList"/>
    <dgm:cxn modelId="{CBAD32E4-B700-4047-80EB-BDB6E8886911}" type="presParOf" srcId="{66CDC60C-7F1E-4B26-B3D7-87C6F4239580}" destId="{F89CD97E-0227-4F5D-9C91-989A4F18F3C8}" srcOrd="1" destOrd="0" presId="urn:microsoft.com/office/officeart/2008/layout/LinedList"/>
    <dgm:cxn modelId="{E093ACAA-F215-45C5-B7D0-E73F85D7D5E6}" type="presParOf" srcId="{B756E115-B3C3-4EE2-A93B-2E4D06485E08}" destId="{3CD61500-C283-44F2-B356-D63FB46251E2}" srcOrd="4" destOrd="0" presId="urn:microsoft.com/office/officeart/2008/layout/LinedList"/>
    <dgm:cxn modelId="{60608B61-5EF9-45DE-8C46-5B23926D9E23}" type="presParOf" srcId="{B756E115-B3C3-4EE2-A93B-2E4D06485E08}" destId="{A5F23EBF-09B7-4A83-AFE2-71C4D01932D2}" srcOrd="5" destOrd="0" presId="urn:microsoft.com/office/officeart/2008/layout/LinedList"/>
    <dgm:cxn modelId="{F68C1073-2020-492F-86BB-9D42E3BF5782}" type="presParOf" srcId="{A5F23EBF-09B7-4A83-AFE2-71C4D01932D2}" destId="{E85785A6-FBF8-4206-9106-72C5820D4883}" srcOrd="0" destOrd="0" presId="urn:microsoft.com/office/officeart/2008/layout/LinedList"/>
    <dgm:cxn modelId="{2FF40B08-E908-4D5F-A035-D4D5033D47FC}" type="presParOf" srcId="{A5F23EBF-09B7-4A83-AFE2-71C4D01932D2}" destId="{127EED2F-6A80-466B-A170-06B70E9664C0}" srcOrd="1" destOrd="0" presId="urn:microsoft.com/office/officeart/2008/layout/LinedList"/>
    <dgm:cxn modelId="{C815168C-843A-4A68-9C2A-8C87DF96C98A}" type="presParOf" srcId="{B756E115-B3C3-4EE2-A93B-2E4D06485E08}" destId="{108955DD-DE62-4C55-AF95-B4B630F99BF4}" srcOrd="6" destOrd="0" presId="urn:microsoft.com/office/officeart/2008/layout/LinedList"/>
    <dgm:cxn modelId="{38E66FCC-4CF6-43DB-90C6-C5727031DD1A}" type="presParOf" srcId="{B756E115-B3C3-4EE2-A93B-2E4D06485E08}" destId="{4EFF9757-CD74-4BCE-ABBE-8B523BD78751}" srcOrd="7" destOrd="0" presId="urn:microsoft.com/office/officeart/2008/layout/LinedList"/>
    <dgm:cxn modelId="{431F694D-F472-4CE4-ACC9-526F3B71CB5F}" type="presParOf" srcId="{4EFF9757-CD74-4BCE-ABBE-8B523BD78751}" destId="{6EA819E9-CE6F-49E9-91F0-35075857E70E}" srcOrd="0" destOrd="0" presId="urn:microsoft.com/office/officeart/2008/layout/LinedList"/>
    <dgm:cxn modelId="{2E1B782E-293D-4511-ACF2-E774F705287D}" type="presParOf" srcId="{4EFF9757-CD74-4BCE-ABBE-8B523BD78751}" destId="{D1C8E2B2-0B37-4913-9F0C-FB6F851F8AA2}" srcOrd="1" destOrd="0" presId="urn:microsoft.com/office/officeart/2008/layout/LinedList"/>
    <dgm:cxn modelId="{755D7290-050E-4097-BDD8-DF2C765E4677}" type="presParOf" srcId="{B756E115-B3C3-4EE2-A93B-2E4D06485E08}" destId="{0DF1A18B-A10C-4CE9-BB39-FC6DB4A1AAC8}" srcOrd="8" destOrd="0" presId="urn:microsoft.com/office/officeart/2008/layout/LinedList"/>
    <dgm:cxn modelId="{D96B8C2B-26F2-4EA2-9670-F5D79D61D920}" type="presParOf" srcId="{B756E115-B3C3-4EE2-A93B-2E4D06485E08}" destId="{D82D04B2-7834-44B6-BEE6-4A8DBDB76044}" srcOrd="9" destOrd="0" presId="urn:microsoft.com/office/officeart/2008/layout/LinedList"/>
    <dgm:cxn modelId="{6F658B31-8813-43A5-8E59-4D752594AA0A}" type="presParOf" srcId="{D82D04B2-7834-44B6-BEE6-4A8DBDB76044}" destId="{4CE62BC8-8F5E-401C-BBA6-210806670E92}" srcOrd="0" destOrd="0" presId="urn:microsoft.com/office/officeart/2008/layout/LinedList"/>
    <dgm:cxn modelId="{4B0A0A01-6A31-4244-B809-8B7510866F14}" type="presParOf" srcId="{D82D04B2-7834-44B6-BEE6-4A8DBDB76044}" destId="{510C6F6E-66CB-4296-85CB-4825BBE5C5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4685D-09B0-4905-B0C7-E486377C9B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954DE-FADD-43A5-91C1-484096783281}">
      <dgm:prSet/>
      <dgm:spPr/>
      <dgm:t>
        <a:bodyPr/>
        <a:lstStyle/>
        <a:p>
          <a:r>
            <a:rPr lang="en-GB"/>
            <a:t>Pregnancy loss is a topic often avoided in conversation, possibly due to the societal discomfort that surrounds death as a subject.</a:t>
          </a:r>
          <a:endParaRPr lang="en-US"/>
        </a:p>
      </dgm:t>
    </dgm:pt>
    <dgm:pt modelId="{47943A21-A079-4CBF-A102-783DDDFCC148}" type="parTrans" cxnId="{736D2D85-FC49-43F2-B887-315B668CBFDA}">
      <dgm:prSet/>
      <dgm:spPr/>
      <dgm:t>
        <a:bodyPr/>
        <a:lstStyle/>
        <a:p>
          <a:endParaRPr lang="en-US"/>
        </a:p>
      </dgm:t>
    </dgm:pt>
    <dgm:pt modelId="{048F7B73-54CC-42D1-9726-C159B7D9FD6E}" type="sibTrans" cxnId="{736D2D85-FC49-43F2-B887-315B668CBFDA}">
      <dgm:prSet/>
      <dgm:spPr/>
      <dgm:t>
        <a:bodyPr/>
        <a:lstStyle/>
        <a:p>
          <a:endParaRPr lang="en-US"/>
        </a:p>
      </dgm:t>
    </dgm:pt>
    <dgm:pt modelId="{362E53B3-9D66-4DE4-98A3-81027071DB98}">
      <dgm:prSet/>
      <dgm:spPr/>
      <dgm:t>
        <a:bodyPr/>
        <a:lstStyle/>
        <a:p>
          <a:r>
            <a:rPr lang="en-GB"/>
            <a:t>Women wait until 12 weeks to announce pregnancy- creating more secrecy and reducing support.</a:t>
          </a:r>
          <a:endParaRPr lang="en-US"/>
        </a:p>
      </dgm:t>
    </dgm:pt>
    <dgm:pt modelId="{AC9CC326-0912-48A2-8F2A-7B2D72F80705}" type="parTrans" cxnId="{AD8FE8FA-B666-4BDA-8682-0878BB695AB5}">
      <dgm:prSet/>
      <dgm:spPr/>
      <dgm:t>
        <a:bodyPr/>
        <a:lstStyle/>
        <a:p>
          <a:endParaRPr lang="en-US"/>
        </a:p>
      </dgm:t>
    </dgm:pt>
    <dgm:pt modelId="{E6657EB3-8AD1-4708-8E1E-8B3207FBD881}" type="sibTrans" cxnId="{AD8FE8FA-B666-4BDA-8682-0878BB695AB5}">
      <dgm:prSet/>
      <dgm:spPr/>
      <dgm:t>
        <a:bodyPr/>
        <a:lstStyle/>
        <a:p>
          <a:endParaRPr lang="en-US"/>
        </a:p>
      </dgm:t>
    </dgm:pt>
    <dgm:pt modelId="{3D6E0D5A-3CC2-40D8-A120-B61AD754BEF6}">
      <dgm:prSet/>
      <dgm:spPr/>
      <dgm:t>
        <a:bodyPr/>
        <a:lstStyle/>
        <a:p>
          <a:r>
            <a:rPr lang="en-GB"/>
            <a:t>‘Social uncertainty’- women feel shameful and guilty. </a:t>
          </a:r>
          <a:endParaRPr lang="en-US"/>
        </a:p>
      </dgm:t>
    </dgm:pt>
    <dgm:pt modelId="{F30E1283-69EF-4C0F-9A9C-F95C9A087511}" type="parTrans" cxnId="{92B95232-BD3C-46D4-BDA0-D21C7EFDFD7D}">
      <dgm:prSet/>
      <dgm:spPr/>
      <dgm:t>
        <a:bodyPr/>
        <a:lstStyle/>
        <a:p>
          <a:endParaRPr lang="en-US"/>
        </a:p>
      </dgm:t>
    </dgm:pt>
    <dgm:pt modelId="{5AA3174C-4D58-46E3-BA7C-7C1AC947C416}" type="sibTrans" cxnId="{92B95232-BD3C-46D4-BDA0-D21C7EFDFD7D}">
      <dgm:prSet/>
      <dgm:spPr/>
      <dgm:t>
        <a:bodyPr/>
        <a:lstStyle/>
        <a:p>
          <a:endParaRPr lang="en-US"/>
        </a:p>
      </dgm:t>
    </dgm:pt>
    <dgm:pt modelId="{D703204F-B6FE-495D-840B-1D2568E51C92}">
      <dgm:prSet/>
      <dgm:spPr/>
      <dgm:t>
        <a:bodyPr/>
        <a:lstStyle/>
        <a:p>
          <a:r>
            <a:rPr lang="en-GB"/>
            <a:t>Balance between wishing to educate others and to avoid uncomfortable discussions.</a:t>
          </a:r>
          <a:endParaRPr lang="en-US"/>
        </a:p>
      </dgm:t>
    </dgm:pt>
    <dgm:pt modelId="{7117DE09-7647-4A3A-B186-2C3D86B752BF}" type="parTrans" cxnId="{79535886-E928-4828-B4B6-BBC1C16E237D}">
      <dgm:prSet/>
      <dgm:spPr/>
      <dgm:t>
        <a:bodyPr/>
        <a:lstStyle/>
        <a:p>
          <a:endParaRPr lang="en-US"/>
        </a:p>
      </dgm:t>
    </dgm:pt>
    <dgm:pt modelId="{D1F73B59-0F40-492C-8869-19B91110B786}" type="sibTrans" cxnId="{79535886-E928-4828-B4B6-BBC1C16E237D}">
      <dgm:prSet/>
      <dgm:spPr/>
      <dgm:t>
        <a:bodyPr/>
        <a:lstStyle/>
        <a:p>
          <a:endParaRPr lang="en-US"/>
        </a:p>
      </dgm:t>
    </dgm:pt>
    <dgm:pt modelId="{DFD551CA-DC2E-4324-86D6-6EF863E334C7}">
      <dgm:prSet/>
      <dgm:spPr/>
      <dgm:t>
        <a:bodyPr/>
        <a:lstStyle/>
        <a:p>
          <a:r>
            <a:rPr lang="en-GB" dirty="0"/>
            <a:t>Societal change- more openness around the topic. #ThisIsCouraegouslyExpecting (Albers, 2022), ‘Baby Loss </a:t>
          </a:r>
          <a:r>
            <a:rPr lang="en-GB"/>
            <a:t>Awareness Week (Barber et al., 2018). </a:t>
          </a:r>
          <a:endParaRPr lang="en-US"/>
        </a:p>
      </dgm:t>
    </dgm:pt>
    <dgm:pt modelId="{E404A5A4-746B-4D0C-A174-B06EE9A47835}" type="parTrans" cxnId="{2BAF1C37-C830-4541-9EAA-65DF8FBBEC74}">
      <dgm:prSet/>
      <dgm:spPr/>
      <dgm:t>
        <a:bodyPr/>
        <a:lstStyle/>
        <a:p>
          <a:endParaRPr lang="en-US"/>
        </a:p>
      </dgm:t>
    </dgm:pt>
    <dgm:pt modelId="{DCC5A089-B5AF-4AFA-B3C0-37A7B6D4BAF1}" type="sibTrans" cxnId="{2BAF1C37-C830-4541-9EAA-65DF8FBBEC74}">
      <dgm:prSet/>
      <dgm:spPr/>
      <dgm:t>
        <a:bodyPr/>
        <a:lstStyle/>
        <a:p>
          <a:endParaRPr lang="en-US"/>
        </a:p>
      </dgm:t>
    </dgm:pt>
    <dgm:pt modelId="{63285343-0760-49FD-9FDA-3801712A7B89}" type="pres">
      <dgm:prSet presAssocID="{F424685D-09B0-4905-B0C7-E486377C9BC2}" presName="vert0" presStyleCnt="0">
        <dgm:presLayoutVars>
          <dgm:dir/>
          <dgm:animOne val="branch"/>
          <dgm:animLvl val="lvl"/>
        </dgm:presLayoutVars>
      </dgm:prSet>
      <dgm:spPr/>
    </dgm:pt>
    <dgm:pt modelId="{77D7F74F-AD80-4788-BF7E-CA28AE60CB01}" type="pres">
      <dgm:prSet presAssocID="{0F1954DE-FADD-43A5-91C1-484096783281}" presName="thickLine" presStyleLbl="alignNode1" presStyleIdx="0" presStyleCnt="5"/>
      <dgm:spPr/>
    </dgm:pt>
    <dgm:pt modelId="{BE1DBCD5-4934-45F1-AE06-361AE0978ED5}" type="pres">
      <dgm:prSet presAssocID="{0F1954DE-FADD-43A5-91C1-484096783281}" presName="horz1" presStyleCnt="0"/>
      <dgm:spPr/>
    </dgm:pt>
    <dgm:pt modelId="{6F8EA2C7-6125-41E0-AA95-FC1CF638A8F3}" type="pres">
      <dgm:prSet presAssocID="{0F1954DE-FADD-43A5-91C1-484096783281}" presName="tx1" presStyleLbl="revTx" presStyleIdx="0" presStyleCnt="5"/>
      <dgm:spPr/>
    </dgm:pt>
    <dgm:pt modelId="{0139017E-F9E3-4DBE-9806-19BE80788100}" type="pres">
      <dgm:prSet presAssocID="{0F1954DE-FADD-43A5-91C1-484096783281}" presName="vert1" presStyleCnt="0"/>
      <dgm:spPr/>
    </dgm:pt>
    <dgm:pt modelId="{1A90E1E9-27EB-4439-92D6-1D7C0AF4C8B2}" type="pres">
      <dgm:prSet presAssocID="{362E53B3-9D66-4DE4-98A3-81027071DB98}" presName="thickLine" presStyleLbl="alignNode1" presStyleIdx="1" presStyleCnt="5"/>
      <dgm:spPr/>
    </dgm:pt>
    <dgm:pt modelId="{7328C085-7841-4F64-BE30-6DC35E2AF4FB}" type="pres">
      <dgm:prSet presAssocID="{362E53B3-9D66-4DE4-98A3-81027071DB98}" presName="horz1" presStyleCnt="0"/>
      <dgm:spPr/>
    </dgm:pt>
    <dgm:pt modelId="{FF492B01-BFB2-42E5-913D-9DE728F1087F}" type="pres">
      <dgm:prSet presAssocID="{362E53B3-9D66-4DE4-98A3-81027071DB98}" presName="tx1" presStyleLbl="revTx" presStyleIdx="1" presStyleCnt="5"/>
      <dgm:spPr/>
    </dgm:pt>
    <dgm:pt modelId="{CA5CB47D-5033-44B5-A27C-36037FF5FC81}" type="pres">
      <dgm:prSet presAssocID="{362E53B3-9D66-4DE4-98A3-81027071DB98}" presName="vert1" presStyleCnt="0"/>
      <dgm:spPr/>
    </dgm:pt>
    <dgm:pt modelId="{7225ED8A-1F10-47E6-B262-879478FFD62D}" type="pres">
      <dgm:prSet presAssocID="{3D6E0D5A-3CC2-40D8-A120-B61AD754BEF6}" presName="thickLine" presStyleLbl="alignNode1" presStyleIdx="2" presStyleCnt="5"/>
      <dgm:spPr/>
    </dgm:pt>
    <dgm:pt modelId="{2D729A89-09BF-4F16-BC2C-01D7BB87B051}" type="pres">
      <dgm:prSet presAssocID="{3D6E0D5A-3CC2-40D8-A120-B61AD754BEF6}" presName="horz1" presStyleCnt="0"/>
      <dgm:spPr/>
    </dgm:pt>
    <dgm:pt modelId="{578842A3-77CB-496E-97A6-F577DCABFB85}" type="pres">
      <dgm:prSet presAssocID="{3D6E0D5A-3CC2-40D8-A120-B61AD754BEF6}" presName="tx1" presStyleLbl="revTx" presStyleIdx="2" presStyleCnt="5"/>
      <dgm:spPr/>
    </dgm:pt>
    <dgm:pt modelId="{AB7ADCBF-E3DB-430F-8F25-1B7658D84FA0}" type="pres">
      <dgm:prSet presAssocID="{3D6E0D5A-3CC2-40D8-A120-B61AD754BEF6}" presName="vert1" presStyleCnt="0"/>
      <dgm:spPr/>
    </dgm:pt>
    <dgm:pt modelId="{1D9A74B3-BBE2-40DE-A179-199CA01204E8}" type="pres">
      <dgm:prSet presAssocID="{D703204F-B6FE-495D-840B-1D2568E51C92}" presName="thickLine" presStyleLbl="alignNode1" presStyleIdx="3" presStyleCnt="5"/>
      <dgm:spPr/>
    </dgm:pt>
    <dgm:pt modelId="{3A8DEA67-5F34-46F6-8050-0B8C0DA4AA93}" type="pres">
      <dgm:prSet presAssocID="{D703204F-B6FE-495D-840B-1D2568E51C92}" presName="horz1" presStyleCnt="0"/>
      <dgm:spPr/>
    </dgm:pt>
    <dgm:pt modelId="{505E65F5-A51F-46A5-8DED-24913AD67021}" type="pres">
      <dgm:prSet presAssocID="{D703204F-B6FE-495D-840B-1D2568E51C92}" presName="tx1" presStyleLbl="revTx" presStyleIdx="3" presStyleCnt="5"/>
      <dgm:spPr/>
    </dgm:pt>
    <dgm:pt modelId="{0F84603A-F334-4C28-A8C5-00E5FA04250A}" type="pres">
      <dgm:prSet presAssocID="{D703204F-B6FE-495D-840B-1D2568E51C92}" presName="vert1" presStyleCnt="0"/>
      <dgm:spPr/>
    </dgm:pt>
    <dgm:pt modelId="{E4EE6D37-755E-4DC8-AEDA-FDEA1D83AC55}" type="pres">
      <dgm:prSet presAssocID="{DFD551CA-DC2E-4324-86D6-6EF863E334C7}" presName="thickLine" presStyleLbl="alignNode1" presStyleIdx="4" presStyleCnt="5"/>
      <dgm:spPr/>
    </dgm:pt>
    <dgm:pt modelId="{1406FF24-6079-4860-A223-9F714011E706}" type="pres">
      <dgm:prSet presAssocID="{DFD551CA-DC2E-4324-86D6-6EF863E334C7}" presName="horz1" presStyleCnt="0"/>
      <dgm:spPr/>
    </dgm:pt>
    <dgm:pt modelId="{608AB45A-3446-49AB-B05B-EAED8D61A7EA}" type="pres">
      <dgm:prSet presAssocID="{DFD551CA-DC2E-4324-86D6-6EF863E334C7}" presName="tx1" presStyleLbl="revTx" presStyleIdx="4" presStyleCnt="5"/>
      <dgm:spPr/>
    </dgm:pt>
    <dgm:pt modelId="{67966220-475E-455F-A621-3BAAB8505D4A}" type="pres">
      <dgm:prSet presAssocID="{DFD551CA-DC2E-4324-86D6-6EF863E334C7}" presName="vert1" presStyleCnt="0"/>
      <dgm:spPr/>
    </dgm:pt>
  </dgm:ptLst>
  <dgm:cxnLst>
    <dgm:cxn modelId="{9C6E9509-5B7D-498F-9758-F4EA663467EF}" type="presOf" srcId="{3D6E0D5A-3CC2-40D8-A120-B61AD754BEF6}" destId="{578842A3-77CB-496E-97A6-F577DCABFB85}" srcOrd="0" destOrd="0" presId="urn:microsoft.com/office/officeart/2008/layout/LinedList"/>
    <dgm:cxn modelId="{CA13EE11-EB76-428F-8F2D-715E1AA5C9EE}" type="presOf" srcId="{362E53B3-9D66-4DE4-98A3-81027071DB98}" destId="{FF492B01-BFB2-42E5-913D-9DE728F1087F}" srcOrd="0" destOrd="0" presId="urn:microsoft.com/office/officeart/2008/layout/LinedList"/>
    <dgm:cxn modelId="{92B95232-BD3C-46D4-BDA0-D21C7EFDFD7D}" srcId="{F424685D-09B0-4905-B0C7-E486377C9BC2}" destId="{3D6E0D5A-3CC2-40D8-A120-B61AD754BEF6}" srcOrd="2" destOrd="0" parTransId="{F30E1283-69EF-4C0F-9A9C-F95C9A087511}" sibTransId="{5AA3174C-4D58-46E3-BA7C-7C1AC947C416}"/>
    <dgm:cxn modelId="{2BAF1C37-C830-4541-9EAA-65DF8FBBEC74}" srcId="{F424685D-09B0-4905-B0C7-E486377C9BC2}" destId="{DFD551CA-DC2E-4324-86D6-6EF863E334C7}" srcOrd="4" destOrd="0" parTransId="{E404A5A4-746B-4D0C-A174-B06EE9A47835}" sibTransId="{DCC5A089-B5AF-4AFA-B3C0-37A7B6D4BAF1}"/>
    <dgm:cxn modelId="{F8141940-43C7-4C61-BBCA-FD2BB1666238}" type="presOf" srcId="{D703204F-B6FE-495D-840B-1D2568E51C92}" destId="{505E65F5-A51F-46A5-8DED-24913AD67021}" srcOrd="0" destOrd="0" presId="urn:microsoft.com/office/officeart/2008/layout/LinedList"/>
    <dgm:cxn modelId="{DBCEE784-5269-4720-BA24-32CE30624984}" type="presOf" srcId="{F424685D-09B0-4905-B0C7-E486377C9BC2}" destId="{63285343-0760-49FD-9FDA-3801712A7B89}" srcOrd="0" destOrd="0" presId="urn:microsoft.com/office/officeart/2008/layout/LinedList"/>
    <dgm:cxn modelId="{736D2D85-FC49-43F2-B887-315B668CBFDA}" srcId="{F424685D-09B0-4905-B0C7-E486377C9BC2}" destId="{0F1954DE-FADD-43A5-91C1-484096783281}" srcOrd="0" destOrd="0" parTransId="{47943A21-A079-4CBF-A102-783DDDFCC148}" sibTransId="{048F7B73-54CC-42D1-9726-C159B7D9FD6E}"/>
    <dgm:cxn modelId="{79535886-E928-4828-B4B6-BBC1C16E237D}" srcId="{F424685D-09B0-4905-B0C7-E486377C9BC2}" destId="{D703204F-B6FE-495D-840B-1D2568E51C92}" srcOrd="3" destOrd="0" parTransId="{7117DE09-7647-4A3A-B186-2C3D86B752BF}" sibTransId="{D1F73B59-0F40-492C-8869-19B91110B786}"/>
    <dgm:cxn modelId="{7D67B9B7-05A5-401F-A0FB-457A8881EA70}" type="presOf" srcId="{DFD551CA-DC2E-4324-86D6-6EF863E334C7}" destId="{608AB45A-3446-49AB-B05B-EAED8D61A7EA}" srcOrd="0" destOrd="0" presId="urn:microsoft.com/office/officeart/2008/layout/LinedList"/>
    <dgm:cxn modelId="{206BF5D5-5B6F-429C-A36C-EF732FE136AA}" type="presOf" srcId="{0F1954DE-FADD-43A5-91C1-484096783281}" destId="{6F8EA2C7-6125-41E0-AA95-FC1CF638A8F3}" srcOrd="0" destOrd="0" presId="urn:microsoft.com/office/officeart/2008/layout/LinedList"/>
    <dgm:cxn modelId="{AD8FE8FA-B666-4BDA-8682-0878BB695AB5}" srcId="{F424685D-09B0-4905-B0C7-E486377C9BC2}" destId="{362E53B3-9D66-4DE4-98A3-81027071DB98}" srcOrd="1" destOrd="0" parTransId="{AC9CC326-0912-48A2-8F2A-7B2D72F80705}" sibTransId="{E6657EB3-8AD1-4708-8E1E-8B3207FBD881}"/>
    <dgm:cxn modelId="{5BB7F08E-8379-42CC-BCD3-DD99B51094CD}" type="presParOf" srcId="{63285343-0760-49FD-9FDA-3801712A7B89}" destId="{77D7F74F-AD80-4788-BF7E-CA28AE60CB01}" srcOrd="0" destOrd="0" presId="urn:microsoft.com/office/officeart/2008/layout/LinedList"/>
    <dgm:cxn modelId="{607A262F-F3A8-41EC-839E-5F615BCD2F4D}" type="presParOf" srcId="{63285343-0760-49FD-9FDA-3801712A7B89}" destId="{BE1DBCD5-4934-45F1-AE06-361AE0978ED5}" srcOrd="1" destOrd="0" presId="urn:microsoft.com/office/officeart/2008/layout/LinedList"/>
    <dgm:cxn modelId="{D41DDF4F-0EE8-4386-84C8-312704FDE368}" type="presParOf" srcId="{BE1DBCD5-4934-45F1-AE06-361AE0978ED5}" destId="{6F8EA2C7-6125-41E0-AA95-FC1CF638A8F3}" srcOrd="0" destOrd="0" presId="urn:microsoft.com/office/officeart/2008/layout/LinedList"/>
    <dgm:cxn modelId="{F7DAA08B-0083-4B87-B837-23368FB2D97D}" type="presParOf" srcId="{BE1DBCD5-4934-45F1-AE06-361AE0978ED5}" destId="{0139017E-F9E3-4DBE-9806-19BE80788100}" srcOrd="1" destOrd="0" presId="urn:microsoft.com/office/officeart/2008/layout/LinedList"/>
    <dgm:cxn modelId="{580E5F3F-8625-43A4-AEEA-5A142D8D30FB}" type="presParOf" srcId="{63285343-0760-49FD-9FDA-3801712A7B89}" destId="{1A90E1E9-27EB-4439-92D6-1D7C0AF4C8B2}" srcOrd="2" destOrd="0" presId="urn:microsoft.com/office/officeart/2008/layout/LinedList"/>
    <dgm:cxn modelId="{E346C5EA-A0A1-406A-ADDA-61CAE5D9CE1D}" type="presParOf" srcId="{63285343-0760-49FD-9FDA-3801712A7B89}" destId="{7328C085-7841-4F64-BE30-6DC35E2AF4FB}" srcOrd="3" destOrd="0" presId="urn:microsoft.com/office/officeart/2008/layout/LinedList"/>
    <dgm:cxn modelId="{95B65D8A-60C0-42D3-B919-ACEAC8F613A2}" type="presParOf" srcId="{7328C085-7841-4F64-BE30-6DC35E2AF4FB}" destId="{FF492B01-BFB2-42E5-913D-9DE728F1087F}" srcOrd="0" destOrd="0" presId="urn:microsoft.com/office/officeart/2008/layout/LinedList"/>
    <dgm:cxn modelId="{A52F337D-5636-4657-9AC1-97546D9249FE}" type="presParOf" srcId="{7328C085-7841-4F64-BE30-6DC35E2AF4FB}" destId="{CA5CB47D-5033-44B5-A27C-36037FF5FC81}" srcOrd="1" destOrd="0" presId="urn:microsoft.com/office/officeart/2008/layout/LinedList"/>
    <dgm:cxn modelId="{D578E9BE-D136-4AA0-ACF1-6CB3924BDDAD}" type="presParOf" srcId="{63285343-0760-49FD-9FDA-3801712A7B89}" destId="{7225ED8A-1F10-47E6-B262-879478FFD62D}" srcOrd="4" destOrd="0" presId="urn:microsoft.com/office/officeart/2008/layout/LinedList"/>
    <dgm:cxn modelId="{6D820F22-F1C4-404A-B0FA-31FCA0AC59E1}" type="presParOf" srcId="{63285343-0760-49FD-9FDA-3801712A7B89}" destId="{2D729A89-09BF-4F16-BC2C-01D7BB87B051}" srcOrd="5" destOrd="0" presId="urn:microsoft.com/office/officeart/2008/layout/LinedList"/>
    <dgm:cxn modelId="{DDC6C18D-D474-4A77-818F-F1DCC9961AE3}" type="presParOf" srcId="{2D729A89-09BF-4F16-BC2C-01D7BB87B051}" destId="{578842A3-77CB-496E-97A6-F577DCABFB85}" srcOrd="0" destOrd="0" presId="urn:microsoft.com/office/officeart/2008/layout/LinedList"/>
    <dgm:cxn modelId="{DD0FF3AC-15E5-453C-9F61-3F58BF757158}" type="presParOf" srcId="{2D729A89-09BF-4F16-BC2C-01D7BB87B051}" destId="{AB7ADCBF-E3DB-430F-8F25-1B7658D84FA0}" srcOrd="1" destOrd="0" presId="urn:microsoft.com/office/officeart/2008/layout/LinedList"/>
    <dgm:cxn modelId="{502123D4-BB2B-4E99-BC46-0035E5AE7804}" type="presParOf" srcId="{63285343-0760-49FD-9FDA-3801712A7B89}" destId="{1D9A74B3-BBE2-40DE-A179-199CA01204E8}" srcOrd="6" destOrd="0" presId="urn:microsoft.com/office/officeart/2008/layout/LinedList"/>
    <dgm:cxn modelId="{4353282F-2F6E-4C7B-9D0B-36F0EE7601CF}" type="presParOf" srcId="{63285343-0760-49FD-9FDA-3801712A7B89}" destId="{3A8DEA67-5F34-46F6-8050-0B8C0DA4AA93}" srcOrd="7" destOrd="0" presId="urn:microsoft.com/office/officeart/2008/layout/LinedList"/>
    <dgm:cxn modelId="{A37FEEDA-34CE-40DB-A338-243DD6DB157E}" type="presParOf" srcId="{3A8DEA67-5F34-46F6-8050-0B8C0DA4AA93}" destId="{505E65F5-A51F-46A5-8DED-24913AD67021}" srcOrd="0" destOrd="0" presId="urn:microsoft.com/office/officeart/2008/layout/LinedList"/>
    <dgm:cxn modelId="{7F0D2BA5-CC0E-47D0-BB1A-91F09AC96136}" type="presParOf" srcId="{3A8DEA67-5F34-46F6-8050-0B8C0DA4AA93}" destId="{0F84603A-F334-4C28-A8C5-00E5FA04250A}" srcOrd="1" destOrd="0" presId="urn:microsoft.com/office/officeart/2008/layout/LinedList"/>
    <dgm:cxn modelId="{54C40905-D013-41C3-8B6D-90FC2E836C05}" type="presParOf" srcId="{63285343-0760-49FD-9FDA-3801712A7B89}" destId="{E4EE6D37-755E-4DC8-AEDA-FDEA1D83AC55}" srcOrd="8" destOrd="0" presId="urn:microsoft.com/office/officeart/2008/layout/LinedList"/>
    <dgm:cxn modelId="{451652A0-20E4-4140-BCC5-6B877BF9E686}" type="presParOf" srcId="{63285343-0760-49FD-9FDA-3801712A7B89}" destId="{1406FF24-6079-4860-A223-9F714011E706}" srcOrd="9" destOrd="0" presId="urn:microsoft.com/office/officeart/2008/layout/LinedList"/>
    <dgm:cxn modelId="{8EC27132-B672-4858-852B-AE676F8A6336}" type="presParOf" srcId="{1406FF24-6079-4860-A223-9F714011E706}" destId="{608AB45A-3446-49AB-B05B-EAED8D61A7EA}" srcOrd="0" destOrd="0" presId="urn:microsoft.com/office/officeart/2008/layout/LinedList"/>
    <dgm:cxn modelId="{E9BF4728-B61D-4D24-A84C-1B3308488C87}" type="presParOf" srcId="{1406FF24-6079-4860-A223-9F714011E706}" destId="{67966220-475E-455F-A621-3BAAB8505D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E62E6-49D1-4C1F-88A6-1D67F9E4F9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EA4FE8-0121-48AF-BE3D-7F417371B1E6}">
      <dgm:prSet/>
      <dgm:spPr/>
      <dgm:t>
        <a:bodyPr/>
        <a:lstStyle/>
        <a:p>
          <a:r>
            <a:rPr lang="en-GB"/>
            <a:t>Support crucial, but difficult to find.</a:t>
          </a:r>
          <a:endParaRPr lang="en-US"/>
        </a:p>
      </dgm:t>
    </dgm:pt>
    <dgm:pt modelId="{CA3398C8-0A5D-4C21-8437-53282F00438D}" type="parTrans" cxnId="{C3FD9E5C-85C1-48AA-8D32-313789B1C82D}">
      <dgm:prSet/>
      <dgm:spPr/>
      <dgm:t>
        <a:bodyPr/>
        <a:lstStyle/>
        <a:p>
          <a:endParaRPr lang="en-US"/>
        </a:p>
      </dgm:t>
    </dgm:pt>
    <dgm:pt modelId="{2458BA95-1BCA-4FB6-BB98-ABD7ED03083E}" type="sibTrans" cxnId="{C3FD9E5C-85C1-48AA-8D32-313789B1C82D}">
      <dgm:prSet/>
      <dgm:spPr/>
      <dgm:t>
        <a:bodyPr/>
        <a:lstStyle/>
        <a:p>
          <a:endParaRPr lang="en-US"/>
        </a:p>
      </dgm:t>
    </dgm:pt>
    <dgm:pt modelId="{ED83C22B-6DA3-47E4-9BC5-18AD94A38827}">
      <dgm:prSet/>
      <dgm:spPr/>
      <dgm:t>
        <a:bodyPr/>
        <a:lstStyle/>
        <a:p>
          <a:r>
            <a:rPr lang="en-GB"/>
            <a:t>Continuity of care significant in creating trust and positive midwife-women relationships.</a:t>
          </a:r>
          <a:endParaRPr lang="en-US"/>
        </a:p>
      </dgm:t>
    </dgm:pt>
    <dgm:pt modelId="{593E164E-CB02-4094-8167-C3B007BF1061}" type="parTrans" cxnId="{7D898319-BBBC-4AE4-A518-C10977F0117B}">
      <dgm:prSet/>
      <dgm:spPr/>
      <dgm:t>
        <a:bodyPr/>
        <a:lstStyle/>
        <a:p>
          <a:endParaRPr lang="en-US"/>
        </a:p>
      </dgm:t>
    </dgm:pt>
    <dgm:pt modelId="{6911AE3C-7B0A-4358-812C-E2B07941B9F1}" type="sibTrans" cxnId="{7D898319-BBBC-4AE4-A518-C10977F0117B}">
      <dgm:prSet/>
      <dgm:spPr/>
      <dgm:t>
        <a:bodyPr/>
        <a:lstStyle/>
        <a:p>
          <a:endParaRPr lang="en-US"/>
        </a:p>
      </dgm:t>
    </dgm:pt>
    <dgm:pt modelId="{F1000C86-6929-48C4-A5CF-195CBBBA9BF1}">
      <dgm:prSet/>
      <dgm:spPr/>
      <dgm:t>
        <a:bodyPr/>
        <a:lstStyle/>
        <a:p>
          <a:r>
            <a:rPr lang="en-GB"/>
            <a:t>Barriers meaning continuity inconsistent- women lose trust in healthcare whilst simultaneously relying on it.</a:t>
          </a:r>
          <a:endParaRPr lang="en-US"/>
        </a:p>
      </dgm:t>
    </dgm:pt>
    <dgm:pt modelId="{A7C27E82-2C0E-47BF-8F9C-36BE3EE49059}" type="parTrans" cxnId="{1F7FC7C8-274E-4777-A12C-3556E5160AA3}">
      <dgm:prSet/>
      <dgm:spPr/>
      <dgm:t>
        <a:bodyPr/>
        <a:lstStyle/>
        <a:p>
          <a:endParaRPr lang="en-US"/>
        </a:p>
      </dgm:t>
    </dgm:pt>
    <dgm:pt modelId="{D3658F4E-F92D-4E31-A4CB-DA309B99EEDE}" type="sibTrans" cxnId="{1F7FC7C8-274E-4777-A12C-3556E5160AA3}">
      <dgm:prSet/>
      <dgm:spPr/>
      <dgm:t>
        <a:bodyPr/>
        <a:lstStyle/>
        <a:p>
          <a:endParaRPr lang="en-US"/>
        </a:p>
      </dgm:t>
    </dgm:pt>
    <dgm:pt modelId="{1A992AF9-541C-43CC-9A86-995F20274D12}">
      <dgm:prSet/>
      <dgm:spPr/>
      <dgm:t>
        <a:bodyPr/>
        <a:lstStyle/>
        <a:p>
          <a:r>
            <a:rPr lang="en-GB"/>
            <a:t>Women find support from those who have had similar experiences.</a:t>
          </a:r>
          <a:endParaRPr lang="en-US"/>
        </a:p>
      </dgm:t>
    </dgm:pt>
    <dgm:pt modelId="{C56B0739-7034-42AC-B9E0-BC01E860FF48}" type="parTrans" cxnId="{CBFF123D-3C8B-4AA9-B011-D788765A06EF}">
      <dgm:prSet/>
      <dgm:spPr/>
      <dgm:t>
        <a:bodyPr/>
        <a:lstStyle/>
        <a:p>
          <a:endParaRPr lang="en-US"/>
        </a:p>
      </dgm:t>
    </dgm:pt>
    <dgm:pt modelId="{CBC6019C-7220-4EF6-A594-C8B6607B0200}" type="sibTrans" cxnId="{CBFF123D-3C8B-4AA9-B011-D788765A06EF}">
      <dgm:prSet/>
      <dgm:spPr/>
      <dgm:t>
        <a:bodyPr/>
        <a:lstStyle/>
        <a:p>
          <a:endParaRPr lang="en-US"/>
        </a:p>
      </dgm:t>
    </dgm:pt>
    <dgm:pt modelId="{86B9B3EF-290B-4C7F-A67C-4FC09AAC7B35}">
      <dgm:prSet/>
      <dgm:spPr/>
      <dgm:t>
        <a:bodyPr/>
        <a:lstStyle/>
        <a:p>
          <a:r>
            <a:rPr lang="en-GB"/>
            <a:t>Specialist clinics for women pregnant after loss found to have positive outcomes.</a:t>
          </a:r>
          <a:endParaRPr lang="en-US"/>
        </a:p>
      </dgm:t>
    </dgm:pt>
    <dgm:pt modelId="{9B808F98-6345-4096-AC62-868F4D6E305C}" type="parTrans" cxnId="{95E41B2F-FECB-42DB-930A-F051B026E3F8}">
      <dgm:prSet/>
      <dgm:spPr/>
      <dgm:t>
        <a:bodyPr/>
        <a:lstStyle/>
        <a:p>
          <a:endParaRPr lang="en-US"/>
        </a:p>
      </dgm:t>
    </dgm:pt>
    <dgm:pt modelId="{E8D9B71D-C2B7-4DA5-8BC0-5365E118F5AF}" type="sibTrans" cxnId="{95E41B2F-FECB-42DB-930A-F051B026E3F8}">
      <dgm:prSet/>
      <dgm:spPr/>
      <dgm:t>
        <a:bodyPr/>
        <a:lstStyle/>
        <a:p>
          <a:endParaRPr lang="en-US"/>
        </a:p>
      </dgm:t>
    </dgm:pt>
    <dgm:pt modelId="{DFC2AB01-A163-4EA1-B17C-5E46E6CC797E}" type="pres">
      <dgm:prSet presAssocID="{AE8E62E6-49D1-4C1F-88A6-1D67F9E4F9EA}" presName="vert0" presStyleCnt="0">
        <dgm:presLayoutVars>
          <dgm:dir/>
          <dgm:animOne val="branch"/>
          <dgm:animLvl val="lvl"/>
        </dgm:presLayoutVars>
      </dgm:prSet>
      <dgm:spPr/>
    </dgm:pt>
    <dgm:pt modelId="{EE22A178-E12A-46B0-B693-C5AE9AB8D9FF}" type="pres">
      <dgm:prSet presAssocID="{A4EA4FE8-0121-48AF-BE3D-7F417371B1E6}" presName="thickLine" presStyleLbl="alignNode1" presStyleIdx="0" presStyleCnt="5"/>
      <dgm:spPr/>
    </dgm:pt>
    <dgm:pt modelId="{D6171228-3DF4-4D4B-AB85-7A7A6111E4C9}" type="pres">
      <dgm:prSet presAssocID="{A4EA4FE8-0121-48AF-BE3D-7F417371B1E6}" presName="horz1" presStyleCnt="0"/>
      <dgm:spPr/>
    </dgm:pt>
    <dgm:pt modelId="{73845458-8F25-449A-838B-78606BDF1D81}" type="pres">
      <dgm:prSet presAssocID="{A4EA4FE8-0121-48AF-BE3D-7F417371B1E6}" presName="tx1" presStyleLbl="revTx" presStyleIdx="0" presStyleCnt="5"/>
      <dgm:spPr/>
    </dgm:pt>
    <dgm:pt modelId="{FFD2C096-D385-408B-9F95-C38B3644C26C}" type="pres">
      <dgm:prSet presAssocID="{A4EA4FE8-0121-48AF-BE3D-7F417371B1E6}" presName="vert1" presStyleCnt="0"/>
      <dgm:spPr/>
    </dgm:pt>
    <dgm:pt modelId="{FFA806C6-91DE-4885-932A-C7700BFD338B}" type="pres">
      <dgm:prSet presAssocID="{ED83C22B-6DA3-47E4-9BC5-18AD94A38827}" presName="thickLine" presStyleLbl="alignNode1" presStyleIdx="1" presStyleCnt="5"/>
      <dgm:spPr/>
    </dgm:pt>
    <dgm:pt modelId="{78B63F35-FBCD-4E9A-B881-8913F9370729}" type="pres">
      <dgm:prSet presAssocID="{ED83C22B-6DA3-47E4-9BC5-18AD94A38827}" presName="horz1" presStyleCnt="0"/>
      <dgm:spPr/>
    </dgm:pt>
    <dgm:pt modelId="{BAB58DFD-6D26-45EB-8D07-0FCF265CAB2A}" type="pres">
      <dgm:prSet presAssocID="{ED83C22B-6DA3-47E4-9BC5-18AD94A38827}" presName="tx1" presStyleLbl="revTx" presStyleIdx="1" presStyleCnt="5"/>
      <dgm:spPr/>
    </dgm:pt>
    <dgm:pt modelId="{76695B5B-FE62-4455-8B84-FC4A2A08F7DC}" type="pres">
      <dgm:prSet presAssocID="{ED83C22B-6DA3-47E4-9BC5-18AD94A38827}" presName="vert1" presStyleCnt="0"/>
      <dgm:spPr/>
    </dgm:pt>
    <dgm:pt modelId="{CA34D983-8AD5-4A5E-A12C-44CD19F36A1C}" type="pres">
      <dgm:prSet presAssocID="{F1000C86-6929-48C4-A5CF-195CBBBA9BF1}" presName="thickLine" presStyleLbl="alignNode1" presStyleIdx="2" presStyleCnt="5"/>
      <dgm:spPr/>
    </dgm:pt>
    <dgm:pt modelId="{572C487B-D89D-4775-A1BE-7CC1034CDFF3}" type="pres">
      <dgm:prSet presAssocID="{F1000C86-6929-48C4-A5CF-195CBBBA9BF1}" presName="horz1" presStyleCnt="0"/>
      <dgm:spPr/>
    </dgm:pt>
    <dgm:pt modelId="{91CF5886-BE6C-42CF-8C95-89B5AA7AC44C}" type="pres">
      <dgm:prSet presAssocID="{F1000C86-6929-48C4-A5CF-195CBBBA9BF1}" presName="tx1" presStyleLbl="revTx" presStyleIdx="2" presStyleCnt="5"/>
      <dgm:spPr/>
    </dgm:pt>
    <dgm:pt modelId="{7B303677-CD3B-4948-A717-951D3F6DBF80}" type="pres">
      <dgm:prSet presAssocID="{F1000C86-6929-48C4-A5CF-195CBBBA9BF1}" presName="vert1" presStyleCnt="0"/>
      <dgm:spPr/>
    </dgm:pt>
    <dgm:pt modelId="{9C16288E-34B4-4893-A74E-9EEBFC13A955}" type="pres">
      <dgm:prSet presAssocID="{1A992AF9-541C-43CC-9A86-995F20274D12}" presName="thickLine" presStyleLbl="alignNode1" presStyleIdx="3" presStyleCnt="5"/>
      <dgm:spPr/>
    </dgm:pt>
    <dgm:pt modelId="{71359BF5-9516-4646-89CD-9915451CCBD1}" type="pres">
      <dgm:prSet presAssocID="{1A992AF9-541C-43CC-9A86-995F20274D12}" presName="horz1" presStyleCnt="0"/>
      <dgm:spPr/>
    </dgm:pt>
    <dgm:pt modelId="{DADC6B32-FABB-4F0D-8018-003C0EA36946}" type="pres">
      <dgm:prSet presAssocID="{1A992AF9-541C-43CC-9A86-995F20274D12}" presName="tx1" presStyleLbl="revTx" presStyleIdx="3" presStyleCnt="5"/>
      <dgm:spPr/>
    </dgm:pt>
    <dgm:pt modelId="{F197C604-5391-4B1D-BF84-632DC02DFA93}" type="pres">
      <dgm:prSet presAssocID="{1A992AF9-541C-43CC-9A86-995F20274D12}" presName="vert1" presStyleCnt="0"/>
      <dgm:spPr/>
    </dgm:pt>
    <dgm:pt modelId="{BF663637-4AC8-4DE2-AC32-1DA3333CFEEB}" type="pres">
      <dgm:prSet presAssocID="{86B9B3EF-290B-4C7F-A67C-4FC09AAC7B35}" presName="thickLine" presStyleLbl="alignNode1" presStyleIdx="4" presStyleCnt="5"/>
      <dgm:spPr/>
    </dgm:pt>
    <dgm:pt modelId="{0A8F9B77-FDD9-4ABB-8FBB-E2333B4E6185}" type="pres">
      <dgm:prSet presAssocID="{86B9B3EF-290B-4C7F-A67C-4FC09AAC7B35}" presName="horz1" presStyleCnt="0"/>
      <dgm:spPr/>
    </dgm:pt>
    <dgm:pt modelId="{7369C9B1-A974-4DF8-881C-EB6B005F4E3A}" type="pres">
      <dgm:prSet presAssocID="{86B9B3EF-290B-4C7F-A67C-4FC09AAC7B35}" presName="tx1" presStyleLbl="revTx" presStyleIdx="4" presStyleCnt="5"/>
      <dgm:spPr/>
    </dgm:pt>
    <dgm:pt modelId="{CD756087-3253-4FCA-8575-F0E014EC41B4}" type="pres">
      <dgm:prSet presAssocID="{86B9B3EF-290B-4C7F-A67C-4FC09AAC7B35}" presName="vert1" presStyleCnt="0"/>
      <dgm:spPr/>
    </dgm:pt>
  </dgm:ptLst>
  <dgm:cxnLst>
    <dgm:cxn modelId="{58357009-1117-4A41-A2B2-1776E9F1F577}" type="presOf" srcId="{1A992AF9-541C-43CC-9A86-995F20274D12}" destId="{DADC6B32-FABB-4F0D-8018-003C0EA36946}" srcOrd="0" destOrd="0" presId="urn:microsoft.com/office/officeart/2008/layout/LinedList"/>
    <dgm:cxn modelId="{7D898319-BBBC-4AE4-A518-C10977F0117B}" srcId="{AE8E62E6-49D1-4C1F-88A6-1D67F9E4F9EA}" destId="{ED83C22B-6DA3-47E4-9BC5-18AD94A38827}" srcOrd="1" destOrd="0" parTransId="{593E164E-CB02-4094-8167-C3B007BF1061}" sibTransId="{6911AE3C-7B0A-4358-812C-E2B07941B9F1}"/>
    <dgm:cxn modelId="{95E41B2F-FECB-42DB-930A-F051B026E3F8}" srcId="{AE8E62E6-49D1-4C1F-88A6-1D67F9E4F9EA}" destId="{86B9B3EF-290B-4C7F-A67C-4FC09AAC7B35}" srcOrd="4" destOrd="0" parTransId="{9B808F98-6345-4096-AC62-868F4D6E305C}" sibTransId="{E8D9B71D-C2B7-4DA5-8BC0-5365E118F5AF}"/>
    <dgm:cxn modelId="{CBFF123D-3C8B-4AA9-B011-D788765A06EF}" srcId="{AE8E62E6-49D1-4C1F-88A6-1D67F9E4F9EA}" destId="{1A992AF9-541C-43CC-9A86-995F20274D12}" srcOrd="3" destOrd="0" parTransId="{C56B0739-7034-42AC-B9E0-BC01E860FF48}" sibTransId="{CBC6019C-7220-4EF6-A594-C8B6607B0200}"/>
    <dgm:cxn modelId="{C3FD9E5C-85C1-48AA-8D32-313789B1C82D}" srcId="{AE8E62E6-49D1-4C1F-88A6-1D67F9E4F9EA}" destId="{A4EA4FE8-0121-48AF-BE3D-7F417371B1E6}" srcOrd="0" destOrd="0" parTransId="{CA3398C8-0A5D-4C21-8437-53282F00438D}" sibTransId="{2458BA95-1BCA-4FB6-BB98-ABD7ED03083E}"/>
    <dgm:cxn modelId="{50F0BF4A-2644-4EB9-AFFD-F989C36AF800}" type="presOf" srcId="{AE8E62E6-49D1-4C1F-88A6-1D67F9E4F9EA}" destId="{DFC2AB01-A163-4EA1-B17C-5E46E6CC797E}" srcOrd="0" destOrd="0" presId="urn:microsoft.com/office/officeart/2008/layout/LinedList"/>
    <dgm:cxn modelId="{1521899D-6777-41E1-9510-E6AA11C7AD34}" type="presOf" srcId="{86B9B3EF-290B-4C7F-A67C-4FC09AAC7B35}" destId="{7369C9B1-A974-4DF8-881C-EB6B005F4E3A}" srcOrd="0" destOrd="0" presId="urn:microsoft.com/office/officeart/2008/layout/LinedList"/>
    <dgm:cxn modelId="{717A6FC3-A29E-43B3-886E-3E6BAD8E1304}" type="presOf" srcId="{ED83C22B-6DA3-47E4-9BC5-18AD94A38827}" destId="{BAB58DFD-6D26-45EB-8D07-0FCF265CAB2A}" srcOrd="0" destOrd="0" presId="urn:microsoft.com/office/officeart/2008/layout/LinedList"/>
    <dgm:cxn modelId="{1F7FC7C8-274E-4777-A12C-3556E5160AA3}" srcId="{AE8E62E6-49D1-4C1F-88A6-1D67F9E4F9EA}" destId="{F1000C86-6929-48C4-A5CF-195CBBBA9BF1}" srcOrd="2" destOrd="0" parTransId="{A7C27E82-2C0E-47BF-8F9C-36BE3EE49059}" sibTransId="{D3658F4E-F92D-4E31-A4CB-DA309B99EEDE}"/>
    <dgm:cxn modelId="{21D31CCC-43D5-4990-BF55-C67DF147B79B}" type="presOf" srcId="{A4EA4FE8-0121-48AF-BE3D-7F417371B1E6}" destId="{73845458-8F25-449A-838B-78606BDF1D81}" srcOrd="0" destOrd="0" presId="urn:microsoft.com/office/officeart/2008/layout/LinedList"/>
    <dgm:cxn modelId="{D97A6BE7-26DA-40AD-9A4F-87BC4D07BF58}" type="presOf" srcId="{F1000C86-6929-48C4-A5CF-195CBBBA9BF1}" destId="{91CF5886-BE6C-42CF-8C95-89B5AA7AC44C}" srcOrd="0" destOrd="0" presId="urn:microsoft.com/office/officeart/2008/layout/LinedList"/>
    <dgm:cxn modelId="{BAE27D14-2AE4-49C4-BBB3-0624C3825713}" type="presParOf" srcId="{DFC2AB01-A163-4EA1-B17C-5E46E6CC797E}" destId="{EE22A178-E12A-46B0-B693-C5AE9AB8D9FF}" srcOrd="0" destOrd="0" presId="urn:microsoft.com/office/officeart/2008/layout/LinedList"/>
    <dgm:cxn modelId="{4E383017-670A-46C8-BA92-9C26471B7DEA}" type="presParOf" srcId="{DFC2AB01-A163-4EA1-B17C-5E46E6CC797E}" destId="{D6171228-3DF4-4D4B-AB85-7A7A6111E4C9}" srcOrd="1" destOrd="0" presId="urn:microsoft.com/office/officeart/2008/layout/LinedList"/>
    <dgm:cxn modelId="{A8C1F5D2-F99E-4177-80B9-01A610130B7A}" type="presParOf" srcId="{D6171228-3DF4-4D4B-AB85-7A7A6111E4C9}" destId="{73845458-8F25-449A-838B-78606BDF1D81}" srcOrd="0" destOrd="0" presId="urn:microsoft.com/office/officeart/2008/layout/LinedList"/>
    <dgm:cxn modelId="{FE352EEE-FCC1-4B0A-AA3B-3FCD17935DF2}" type="presParOf" srcId="{D6171228-3DF4-4D4B-AB85-7A7A6111E4C9}" destId="{FFD2C096-D385-408B-9F95-C38B3644C26C}" srcOrd="1" destOrd="0" presId="urn:microsoft.com/office/officeart/2008/layout/LinedList"/>
    <dgm:cxn modelId="{C6A4FBFF-1251-4825-B7CD-0DD22ABAD9C6}" type="presParOf" srcId="{DFC2AB01-A163-4EA1-B17C-5E46E6CC797E}" destId="{FFA806C6-91DE-4885-932A-C7700BFD338B}" srcOrd="2" destOrd="0" presId="urn:microsoft.com/office/officeart/2008/layout/LinedList"/>
    <dgm:cxn modelId="{762B2152-6BDB-4CC2-9188-0E207CF42167}" type="presParOf" srcId="{DFC2AB01-A163-4EA1-B17C-5E46E6CC797E}" destId="{78B63F35-FBCD-4E9A-B881-8913F9370729}" srcOrd="3" destOrd="0" presId="urn:microsoft.com/office/officeart/2008/layout/LinedList"/>
    <dgm:cxn modelId="{CC545A71-C84D-4070-8B4D-F892EA82BDC0}" type="presParOf" srcId="{78B63F35-FBCD-4E9A-B881-8913F9370729}" destId="{BAB58DFD-6D26-45EB-8D07-0FCF265CAB2A}" srcOrd="0" destOrd="0" presId="urn:microsoft.com/office/officeart/2008/layout/LinedList"/>
    <dgm:cxn modelId="{A65D6F61-4836-429D-A483-C4D010618311}" type="presParOf" srcId="{78B63F35-FBCD-4E9A-B881-8913F9370729}" destId="{76695B5B-FE62-4455-8B84-FC4A2A08F7DC}" srcOrd="1" destOrd="0" presId="urn:microsoft.com/office/officeart/2008/layout/LinedList"/>
    <dgm:cxn modelId="{E504F842-072D-44EC-A982-928173BC3770}" type="presParOf" srcId="{DFC2AB01-A163-4EA1-B17C-5E46E6CC797E}" destId="{CA34D983-8AD5-4A5E-A12C-44CD19F36A1C}" srcOrd="4" destOrd="0" presId="urn:microsoft.com/office/officeart/2008/layout/LinedList"/>
    <dgm:cxn modelId="{BE28E5DF-D182-45A6-A2FA-BC0333614A81}" type="presParOf" srcId="{DFC2AB01-A163-4EA1-B17C-5E46E6CC797E}" destId="{572C487B-D89D-4775-A1BE-7CC1034CDFF3}" srcOrd="5" destOrd="0" presId="urn:microsoft.com/office/officeart/2008/layout/LinedList"/>
    <dgm:cxn modelId="{157B6A1E-2656-42A6-A19A-6E1616CBC669}" type="presParOf" srcId="{572C487B-D89D-4775-A1BE-7CC1034CDFF3}" destId="{91CF5886-BE6C-42CF-8C95-89B5AA7AC44C}" srcOrd="0" destOrd="0" presId="urn:microsoft.com/office/officeart/2008/layout/LinedList"/>
    <dgm:cxn modelId="{1B1CD2CA-B93C-40E0-AAC9-FBB5C02F8D99}" type="presParOf" srcId="{572C487B-D89D-4775-A1BE-7CC1034CDFF3}" destId="{7B303677-CD3B-4948-A717-951D3F6DBF80}" srcOrd="1" destOrd="0" presId="urn:microsoft.com/office/officeart/2008/layout/LinedList"/>
    <dgm:cxn modelId="{C7868416-FB14-4DB1-A54E-01E502E71F2A}" type="presParOf" srcId="{DFC2AB01-A163-4EA1-B17C-5E46E6CC797E}" destId="{9C16288E-34B4-4893-A74E-9EEBFC13A955}" srcOrd="6" destOrd="0" presId="urn:microsoft.com/office/officeart/2008/layout/LinedList"/>
    <dgm:cxn modelId="{48BFF24E-D8A8-4308-B382-69BABAC3041E}" type="presParOf" srcId="{DFC2AB01-A163-4EA1-B17C-5E46E6CC797E}" destId="{71359BF5-9516-4646-89CD-9915451CCBD1}" srcOrd="7" destOrd="0" presId="urn:microsoft.com/office/officeart/2008/layout/LinedList"/>
    <dgm:cxn modelId="{9A05AB6B-E4DF-4396-B516-7F120A688C28}" type="presParOf" srcId="{71359BF5-9516-4646-89CD-9915451CCBD1}" destId="{DADC6B32-FABB-4F0D-8018-003C0EA36946}" srcOrd="0" destOrd="0" presId="urn:microsoft.com/office/officeart/2008/layout/LinedList"/>
    <dgm:cxn modelId="{568F2C56-3EB6-46EC-B1E9-C788B1EA5225}" type="presParOf" srcId="{71359BF5-9516-4646-89CD-9915451CCBD1}" destId="{F197C604-5391-4B1D-BF84-632DC02DFA93}" srcOrd="1" destOrd="0" presId="urn:microsoft.com/office/officeart/2008/layout/LinedList"/>
    <dgm:cxn modelId="{4B3CECBA-2130-4A14-ACD5-D6A6565E9AB1}" type="presParOf" srcId="{DFC2AB01-A163-4EA1-B17C-5E46E6CC797E}" destId="{BF663637-4AC8-4DE2-AC32-1DA3333CFEEB}" srcOrd="8" destOrd="0" presId="urn:microsoft.com/office/officeart/2008/layout/LinedList"/>
    <dgm:cxn modelId="{7D04B4C7-9079-402A-84AA-2FF6F92BD71F}" type="presParOf" srcId="{DFC2AB01-A163-4EA1-B17C-5E46E6CC797E}" destId="{0A8F9B77-FDD9-4ABB-8FBB-E2333B4E6185}" srcOrd="9" destOrd="0" presId="urn:microsoft.com/office/officeart/2008/layout/LinedList"/>
    <dgm:cxn modelId="{EA5CED56-CBF9-431F-A5B2-A76D8647840B}" type="presParOf" srcId="{0A8F9B77-FDD9-4ABB-8FBB-E2333B4E6185}" destId="{7369C9B1-A974-4DF8-881C-EB6B005F4E3A}" srcOrd="0" destOrd="0" presId="urn:microsoft.com/office/officeart/2008/layout/LinedList"/>
    <dgm:cxn modelId="{FB68438E-779A-4A20-9961-708DD6F979E7}" type="presParOf" srcId="{0A8F9B77-FDD9-4ABB-8FBB-E2333B4E6185}" destId="{CD756087-3253-4FCA-8575-F0E014EC41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F6B00-1DA0-47EC-8179-40EDF18032F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9601-04C3-4E9E-951C-BD5F862B3F21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22.5% of women who had previously lost a baby experienced anxiety during subsequent pregnancies and 19.7% suffered from depression (Gravensteen et al., 2018). </a:t>
          </a:r>
          <a:endParaRPr lang="en-US" sz="2200" kern="1200"/>
        </a:p>
      </dsp:txBody>
      <dsp:txXfrm>
        <a:off x="0" y="531"/>
        <a:ext cx="10515600" cy="870055"/>
      </dsp:txXfrm>
    </dsp:sp>
    <dsp:sp modelId="{32B214B6-6845-4DFF-86E9-7F8E0AF3562E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CC9E7-86BD-49B1-BE01-3E69894ED9F7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Women reported to have a ‘heightened awareness of risk’ and were ‘on high alert’ (Smith et al., 2022; Moore &amp; Côté-Arsenault, 2018). </a:t>
          </a:r>
          <a:endParaRPr lang="en-US" sz="2200" kern="1200"/>
        </a:p>
      </dsp:txBody>
      <dsp:txXfrm>
        <a:off x="0" y="870586"/>
        <a:ext cx="10515600" cy="870055"/>
      </dsp:txXfrm>
    </dsp:sp>
    <dsp:sp modelId="{3CD61500-C283-44F2-B356-D63FB46251E2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785A6-FBF8-4206-9106-72C5820D4883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Trauma from previous losses had a profound impact on subsequent pregnancies. </a:t>
          </a:r>
          <a:endParaRPr lang="en-US" sz="2200" kern="1200"/>
        </a:p>
      </dsp:txBody>
      <dsp:txXfrm>
        <a:off x="0" y="1740641"/>
        <a:ext cx="10515600" cy="870055"/>
      </dsp:txXfrm>
    </dsp:sp>
    <dsp:sp modelId="{108955DD-DE62-4C55-AF95-B4B630F99BF4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19E9-CE6F-49E9-91F0-35075857E70E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Women questioned their ability to be a mother.</a:t>
          </a:r>
          <a:endParaRPr lang="en-US" sz="2200" kern="1200"/>
        </a:p>
      </dsp:txBody>
      <dsp:txXfrm>
        <a:off x="0" y="2610696"/>
        <a:ext cx="10515600" cy="870055"/>
      </dsp:txXfrm>
    </dsp:sp>
    <dsp:sp modelId="{0DF1A18B-A10C-4CE9-BB39-FC6DB4A1AAC8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62BC8-8F5E-401C-BBA6-210806670E92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Physical health was prioritised over mental health by professionals.</a:t>
          </a:r>
          <a:endParaRPr lang="en-US" sz="2200" kern="1200"/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F74F-AD80-4788-BF7E-CA28AE60CB01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A2C7-6125-41E0-AA95-FC1CF638A8F3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Pregnancy loss is a topic often avoided in conversation, possibly due to the societal discomfort that surrounds death as a subject.</a:t>
          </a:r>
          <a:endParaRPr lang="en-US" sz="2400" kern="1200"/>
        </a:p>
      </dsp:txBody>
      <dsp:txXfrm>
        <a:off x="0" y="531"/>
        <a:ext cx="10515600" cy="870055"/>
      </dsp:txXfrm>
    </dsp:sp>
    <dsp:sp modelId="{1A90E1E9-27EB-4439-92D6-1D7C0AF4C8B2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92B01-BFB2-42E5-913D-9DE728F1087F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Women wait until 12 weeks to announce pregnancy- creating more secrecy and reducing support.</a:t>
          </a:r>
          <a:endParaRPr lang="en-US" sz="2400" kern="1200"/>
        </a:p>
      </dsp:txBody>
      <dsp:txXfrm>
        <a:off x="0" y="870586"/>
        <a:ext cx="10515600" cy="870055"/>
      </dsp:txXfrm>
    </dsp:sp>
    <dsp:sp modelId="{7225ED8A-1F10-47E6-B262-879478FFD62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42A3-77CB-496E-97A6-F577DCABFB85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‘Social uncertainty’- women feel shameful and guilty. </a:t>
          </a:r>
          <a:endParaRPr lang="en-US" sz="2400" kern="1200"/>
        </a:p>
      </dsp:txBody>
      <dsp:txXfrm>
        <a:off x="0" y="1740641"/>
        <a:ext cx="10515600" cy="870055"/>
      </dsp:txXfrm>
    </dsp:sp>
    <dsp:sp modelId="{1D9A74B3-BBE2-40DE-A179-199CA01204E8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E65F5-A51F-46A5-8DED-24913AD67021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Balance between wishing to educate others and to avoid uncomfortable discussions.</a:t>
          </a:r>
          <a:endParaRPr lang="en-US" sz="2400" kern="1200"/>
        </a:p>
      </dsp:txBody>
      <dsp:txXfrm>
        <a:off x="0" y="2610696"/>
        <a:ext cx="10515600" cy="870055"/>
      </dsp:txXfrm>
    </dsp:sp>
    <dsp:sp modelId="{E4EE6D37-755E-4DC8-AEDA-FDEA1D83AC55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AB45A-3446-49AB-B05B-EAED8D61A7EA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Societal change- more openness around the topic. #ThisIsCouraegouslyExpecting (Albers, 2022), ‘Baby Loss </a:t>
          </a:r>
          <a:r>
            <a:rPr lang="en-GB" sz="2400" kern="1200"/>
            <a:t>Awareness Week (Barber et al., 2018). 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A178-E12A-46B0-B693-C5AE9AB8D9F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45458-8F25-449A-838B-78606BDF1D81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Support crucial, but difficult to find.</a:t>
          </a:r>
          <a:endParaRPr lang="en-US" sz="2400" kern="1200"/>
        </a:p>
      </dsp:txBody>
      <dsp:txXfrm>
        <a:off x="0" y="531"/>
        <a:ext cx="10515600" cy="870055"/>
      </dsp:txXfrm>
    </dsp:sp>
    <dsp:sp modelId="{FFA806C6-91DE-4885-932A-C7700BFD338B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58DFD-6D26-45EB-8D07-0FCF265CAB2A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Continuity of care significant in creating trust and positive midwife-women relationships.</a:t>
          </a:r>
          <a:endParaRPr lang="en-US" sz="2400" kern="1200"/>
        </a:p>
      </dsp:txBody>
      <dsp:txXfrm>
        <a:off x="0" y="870586"/>
        <a:ext cx="10515600" cy="870055"/>
      </dsp:txXfrm>
    </dsp:sp>
    <dsp:sp modelId="{CA34D983-8AD5-4A5E-A12C-44CD19F36A1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F5886-BE6C-42CF-8C95-89B5AA7AC44C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Barriers meaning continuity inconsistent- women lose trust in healthcare whilst simultaneously relying on it.</a:t>
          </a:r>
          <a:endParaRPr lang="en-US" sz="2400" kern="1200"/>
        </a:p>
      </dsp:txBody>
      <dsp:txXfrm>
        <a:off x="0" y="1740641"/>
        <a:ext cx="10515600" cy="870055"/>
      </dsp:txXfrm>
    </dsp:sp>
    <dsp:sp modelId="{9C16288E-34B4-4893-A74E-9EEBFC13A955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C6B32-FABB-4F0D-8018-003C0EA36946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Women find support from those who have had similar experiences.</a:t>
          </a:r>
          <a:endParaRPr lang="en-US" sz="2400" kern="1200"/>
        </a:p>
      </dsp:txBody>
      <dsp:txXfrm>
        <a:off x="0" y="2610696"/>
        <a:ext cx="10515600" cy="870055"/>
      </dsp:txXfrm>
    </dsp:sp>
    <dsp:sp modelId="{BF663637-4AC8-4DE2-AC32-1DA3333CFEE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9C9B1-A974-4DF8-881C-EB6B005F4E3A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Specialist clinics for women pregnant after loss found to have positive outcomes.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6E9F-6C08-43ED-9BEB-6F745CAC4D85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533F-0473-4276-88BB-9A4137CE9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2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8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1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2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Podcasts were the medium which themes were devised from to provide focus for the project. </a:t>
            </a:r>
          </a:p>
          <a:p>
            <a:r>
              <a:rPr lang="en-GB" dirty="0"/>
              <a:t>A thematic analysis approach was adopted to devise themes. </a:t>
            </a:r>
          </a:p>
          <a:p>
            <a:r>
              <a:rPr lang="en-GB" dirty="0"/>
              <a:t>I initially collated points which resonated with me from the woman’s narratives. I then arranged these into a mind-map and colour-coded these. Purple referred to points relating to ‘pregnancy after loss’, pink ‘practice issues and constraints’, yellow ‘perinatal mental health, blue ‘support’ and green ‘support for partners’. I then combined these areas of interest to create the focus of my assignment as ‘pregnancy after loss’ with the subthemes of ‘ facility for support’ and ‘perinatal mental health’.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9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narrative literature review included a broad range of sources were used to gain understanding of women’s firsthand experiences.</a:t>
            </a:r>
          </a:p>
          <a:p>
            <a:r>
              <a:rPr lang="en-GB" dirty="0"/>
              <a:t>I again adopted a thematic analysis approach to devise themes from the literature review, these were ‘perinatal mental health’, ‘a taboo subject’ and ‘support’.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6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provides a summary of the points in relation to perinatal mental health around pregnancy after loss found from the literature review. </a:t>
            </a:r>
          </a:p>
          <a:p>
            <a:r>
              <a:rPr lang="en-GB" dirty="0"/>
              <a:t>Thus, it can be deduced that this group of women are vulnerable to mental health issues and require additional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8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was clear throughout women’s accounts that secrecy around the subject remains.</a:t>
            </a:r>
          </a:p>
          <a:p>
            <a:r>
              <a:rPr lang="en-GB" dirty="0"/>
              <a:t>This further isolates women and restricts the support available.</a:t>
            </a:r>
          </a:p>
          <a:p>
            <a:r>
              <a:rPr lang="en-GB" dirty="0"/>
              <a:t>It does seem to be improving with movements such as this one on Instagram and ‘Baby Loss Awareness Week’ (Barber et al., 2018).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continues to be barriers to support for women pregnant after loss.</a:t>
            </a:r>
          </a:p>
          <a:p>
            <a:r>
              <a:rPr lang="en-GB" dirty="0"/>
              <a:t>Continuity of care and carer was identified as significant yet not always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4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the findings of the literature review, I created a fishbone diagram to identify potential areas of change in practice.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England and NHS Improvement. (n.d.)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1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main improvements which I believe could be made to practice. </a:t>
            </a:r>
          </a:p>
          <a:p>
            <a:r>
              <a:rPr lang="en-GB" dirty="0"/>
              <a:t>As always, individualised care is of the utmost importance in ensuring women feel listened to and supported.</a:t>
            </a:r>
          </a:p>
          <a:p>
            <a:r>
              <a:rPr lang="en-GB" dirty="0"/>
              <a:t>Continuity of carer should also be prioritised as it is clear the difference that it can make.</a:t>
            </a:r>
          </a:p>
          <a:p>
            <a:r>
              <a:rPr lang="en-GB" dirty="0"/>
              <a:t>Additional training for midwives should result in women trusting their care providers more and in midwives not feeling out of their depth. </a:t>
            </a:r>
          </a:p>
          <a:p>
            <a:r>
              <a:rPr lang="en-GB" dirty="0"/>
              <a:t>Care pathways such as those suggested by The Lancet (2021) in their article pushing for a worldwide reform of care surrounding miscarriage.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7533F-0473-4276-88BB-9A4137CE90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4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9193-29B5-616A-61B1-33CD2FB5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A2303-CDB3-9BD2-11EF-BF5365C92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84905-FAF3-9EA8-F6DF-83DDE11D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40BD-CE3C-725D-6AAF-134126B5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6AAD-2734-09D9-37F4-C0A08B53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6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1180-928C-A710-BA97-739845B0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D5FA-8790-AB04-D197-EE6FA25FF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83F73-52BD-FAAD-3A82-ED689B7A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31E-8B1A-AE07-39E8-61A1F4C6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C253-28F5-D3D0-1801-6F5DFBEF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9E7DF-8A3B-4C38-00F8-150A8FCA1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75509-8932-F58C-6408-A5FB8A5A7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B9F75-17E1-9BEE-246D-BD60033E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7B864-9DD1-5E15-9B4D-EA3E1F37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DFE68-52BC-89B2-7088-318B7F8C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5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2AEA-85C0-5B56-9358-1D21ED4D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0F36-8FE4-C6BC-D149-FBDC0DCB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0CDE-A912-8D0D-91CC-815B35A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BB07-819B-A696-FC27-41A18813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B506-38F7-C5FE-7E61-2314084E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2EEF-F6C5-8659-ADDC-054AE18E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1B1DB-5C2F-519C-C4B7-B98DEC95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6E48-72E0-3B17-C080-7435323F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596F-A146-06CE-EA5D-9B9F453A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C650-8786-3B87-F8B6-544880A1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FE76-F7C9-FB67-0190-090E1430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EFEB-DC54-29FF-6EE9-819BAF6A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BA7E8-C57F-11A6-1DD7-1ABCB1588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F35DE-86D7-C799-3916-85B384B5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8FCD-14F9-0935-9B39-D8DD6AEB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DE692-0FDB-D660-D9E1-92CA421B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9C16-B9E7-9AE6-022C-D325128B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AD1C-E29F-DA46-1081-FF6DE2E0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2DCD5-5055-37AF-901F-06FBBF544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13D71-6CC9-70AE-00DE-5133FC907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88F7-9B85-22CA-D20A-AE4B973C7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4A5FD-61D0-FFE3-94AA-4C3A01A5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08299-4D3B-5B30-2B14-476A77D6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A3D28-C413-A53D-563A-232B404A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E181-2673-7B87-178A-9D84E46D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CC6EE-AF4D-BF9C-D6C3-43AB5780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E8B95-3735-A398-EA83-56CE4BC6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82BE8-B3B9-A4DF-0CE0-78379972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8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0D748-1DEC-29C0-9CD0-1E78B93A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68219-E9C4-DF97-2E2A-FB23DC75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08FA6-CED4-5B60-31A0-EB49BD1D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57F8-8382-7EFE-6D35-43A41AB0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14B5-3F0A-82E7-6BE6-4F083664E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84AB4-7BD6-A579-0BB9-D64C0795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EDA38-DC6E-886D-ADAC-8C05963B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61464-E98B-4369-AD81-D9B92745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EDA6-D7A8-53AC-5F14-465C6E0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7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FBD1-5658-A909-4499-3A61F2E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69FCB-F29C-9F5C-C94B-04C2BB8CB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AB49B-F38B-E2ED-90E0-27736A7B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A405-DB87-90D9-FDDA-561C23A6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6F8D5-FD27-F4C2-F360-6DEDD3DB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B1CC2-B395-8B33-FA65-D17D1393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8D228-6B99-49E2-76DE-2C4027D3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B0D1C-C865-DDA0-BC15-112C2C56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E47F0-941B-BAF6-38F2-E08099578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8F48-3E7C-4BFC-ADF2-045CA878A82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EB7E-EA9F-D357-6B6D-866A77AE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E1E1-4D53-DAF0-4D2E-4AB50E24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30DA-2ACF-4655-9A06-2F45C3EB7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wp-content/uploads/2021/12/qsir-cause-and-effect-fishbone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oi.org/10.1177/1054137317740802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doi.org/10.1186/s12884-018-1666-8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jennyalbers.com/this-is-courageously-expecting-the-movement/" TargetMode="External"/><Relationship Id="rId10" Type="http://schemas.openxmlformats.org/officeDocument/2006/relationships/hyperlink" Target="https://doi.org/10.1016/S0140-6736(21)00954-5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doi.org/10.1080/0167482X.2022.20987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41D56-7FE2-45DB-C14C-7AB1753BA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 dirty="0"/>
              <a:t>Pregnancy After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923B2-1815-6006-3ECB-DB4033AF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sz="2200" dirty="0"/>
              <a:t>Exploring Women’s Experiences</a:t>
            </a:r>
          </a:p>
          <a:p>
            <a:pPr algn="l"/>
            <a:endParaRPr lang="en-GB" sz="2200" dirty="0"/>
          </a:p>
          <a:p>
            <a:pPr algn="l"/>
            <a:r>
              <a:rPr lang="en-GB" sz="2200" dirty="0"/>
              <a:t>Eilidh Pearce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7396DB9-B804-61B1-7185-84404EFAF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50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3"/>
    </mc:Choice>
    <mc:Fallback xmlns="">
      <p:transition spd="slow" advTm="5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92C95-C71A-DF81-2A32-DFA761C5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89A6B3-741E-9FA5-F31B-F55CCC8A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Albers, J. (2022). </a:t>
            </a:r>
            <a:r>
              <a:rPr lang="en-GB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Courageously Expecting: The Movement.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This Is Courageously Expecting: The Movement - Jenny Albers</a:t>
            </a:r>
            <a:endParaRPr lang="en-GB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Gravensteen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 K., Jacobsen, E.M.,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Sandset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M.,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Helgadottir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B.,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Radestad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Sandvik, L., &amp;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Ekeberg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O. (2018). Anxiety, depression and relationship satisfaction in the pregnancy following stillbirth and after the birth of a live-born baby: a prospective study. </a:t>
            </a:r>
            <a:r>
              <a:rPr lang="en-GB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BMC Pregnancy and Childbirth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18(1), 41. </a:t>
            </a:r>
            <a:r>
              <a:rPr lang="en-GB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https://doi.org/10.1186/s12884-018-1666-8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Moore, S. E., &amp;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-Arsenault, D. (2018). Navigating an Uncertain Journey of Pregnancy After Perinatal Loss. </a:t>
            </a:r>
            <a:r>
              <a:rPr lang="en-GB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Illness, Crisis, and Loss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26(1), 58–74. </a:t>
            </a:r>
            <a:r>
              <a:rPr lang="en-GB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https://doi.org/10.1177/1054137317740802</a:t>
            </a:r>
            <a:endParaRPr lang="en-GB" sz="15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England and NHS Improvement. (n.d.).</a:t>
            </a:r>
            <a:r>
              <a:rPr lang="en-GB" sz="1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 library of Quality, Service Improvement and Redesign tools: Cause and effect (fishbone). </a:t>
            </a:r>
            <a:r>
              <a:rPr lang="en-GB" sz="15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Layout 1 (england.nhs.uk</a:t>
            </a:r>
            <a:r>
              <a:rPr lang="en-GB" sz="15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en-GB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Accessed 7</a:t>
            </a:r>
            <a:r>
              <a:rPr lang="en-GB" sz="15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June 2023</a:t>
            </a:r>
            <a:endParaRPr lang="en-GB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Smith, D. M., Thomas, S., Stephens, L., Mills, T. A., Hughes, C., Beaumont, J., &amp; </a:t>
            </a:r>
            <a:r>
              <a:rPr lang="en-GB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Heazell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E. P. (2022). Women’s experiences of a pregnancy whilst attending a specialist antenatal service for pregnancies after stillbirth or neonatal death: a qualitative interview study. </a:t>
            </a:r>
            <a:r>
              <a:rPr lang="en-GB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Psychosomatic Obstetrics and Gynaecology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43(4), 557–562. </a:t>
            </a:r>
            <a:r>
              <a:rPr lang="en-GB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https://doi.org/10.1080/0167482X.2022.2098712</a:t>
            </a:r>
            <a:r>
              <a:rPr lang="en-GB" sz="15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Lancet. (2021). Miscarriage: worldwide reform of care is needed. </a:t>
            </a:r>
            <a:r>
              <a:rPr lang="en-GB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Lancet (British Edition)</a:t>
            </a:r>
            <a:r>
              <a:rPr lang="en-GB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397(10285), 1597–1597. </a:t>
            </a:r>
            <a:r>
              <a:rPr lang="en-GB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https://doi.org/10.1016/S0140-6736(21)00954-5</a:t>
            </a:r>
            <a:endParaRPr lang="en-GB" sz="15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500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59783BC0-8212-05F3-A3BC-0AD8628F0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76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5"/>
    </mc:Choice>
    <mc:Fallback xmlns="">
      <p:transition spd="slow" advTm="7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0301-438A-476A-A210-F71CBCD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GB" sz="6600">
                <a:solidFill>
                  <a:schemeClr val="tx1">
                    <a:lumMod val="75000"/>
                    <a:lumOff val="25000"/>
                  </a:schemeClr>
                </a:solidFill>
              </a:rPr>
              <a:t>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8442-E5A7-7971-90D8-BC5B8598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84" y="1896645"/>
            <a:ext cx="3953775" cy="3064712"/>
          </a:xfrm>
        </p:spPr>
        <p:txBody>
          <a:bodyPr anchor="ctr">
            <a:normAutofit/>
          </a:bodyPr>
          <a:lstStyle/>
          <a:p>
            <a:r>
              <a:rPr lang="en-GB" sz="2200"/>
              <a:t>This project aimed to explore women’s experiences and perceptions of pregnancy after previous pregnancy loss.</a:t>
            </a:r>
          </a:p>
          <a:p>
            <a:r>
              <a:rPr lang="en-GB" sz="2200"/>
              <a:t>Subthemes including ‘perinatal mental health’, ‘the facility for support’ and pregnancy loss as a ‘taboo subject’.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FD4EF27-D21A-DC71-6838-930F06BE9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4875871" y="5901347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97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4"/>
    </mc:Choice>
    <mc:Fallback xmlns="">
      <p:transition spd="slow" advTm="13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15114-99CE-D76C-7B86-7C019FF9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Inspiration</a:t>
            </a:r>
          </a:p>
        </p:txBody>
      </p:sp>
      <p:pic>
        <p:nvPicPr>
          <p:cNvPr id="5" name="Picture 4" descr="A diagram of text and words&#10;&#10;Description automatically generated with medium confidence">
            <a:extLst>
              <a:ext uri="{FF2B5EF4-FFF2-40B4-BE49-F238E27FC236}">
                <a16:creationId xmlns:a16="http://schemas.microsoft.com/office/drawing/2014/main" id="{950D8B63-6FEE-0E72-95EF-65F2F9D3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63067"/>
            <a:ext cx="6780700" cy="472953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2D750B0-9C8D-A928-1041-61548FE02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4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4"/>
    </mc:Choice>
    <mc:Fallback xmlns="">
      <p:transition spd="slow" advTm="37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39BC6-6242-9507-0FAD-29AB46A4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/>
              <a:t>Narrative Literature Review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3FB0-5A04-8199-28F2-1BEC6D3FE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To explore the topic, I conducted a narrative literature review. </a:t>
            </a:r>
          </a:p>
          <a:p>
            <a:r>
              <a:rPr lang="en-GB" sz="2400" dirty="0"/>
              <a:t>Sources explored included journal articles, grey literature, women’s narratives, podcasts, blogs and online magazines. </a:t>
            </a:r>
            <a:endParaRPr lang="en-GB" sz="24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F8B8882A-5113-EFF1-44B6-7D351016D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04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8"/>
    </mc:Choice>
    <mc:Fallback xmlns="">
      <p:transition spd="slow" advTm="34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7114-62B7-537D-09F1-AFE41FAC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Perinatal Mental Health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0D9301-37F1-08D1-18A7-3F0BE88BCE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182B2C97-33EC-B5AE-EFFB-2A09E27B4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9"/>
    </mc:Choice>
    <mc:Fallback xmlns="">
      <p:transition spd="slow" advTm="29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B99F-5B9D-961C-3D5E-B206A4A4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Taboo Subject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5342E-2E75-5EE6-42E3-1D08354F2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186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858C7683-386E-B144-7F23-F8CF2569A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13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7"/>
    </mc:Choice>
    <mc:Fallback xmlns="">
      <p:transition spd="slow" advTm="20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2210-5AAF-8F3F-A31B-C7BF01B5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277470-8A02-8693-5E08-F70B94C1DD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A087E648-BFF8-69CE-A059-4DF6238D0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41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9"/>
    </mc:Choice>
    <mc:Fallback xmlns="">
      <p:transition spd="slow" advTm="1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49B01-CC47-7E26-C2E9-E56CD042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Management</a:t>
            </a:r>
          </a:p>
        </p:txBody>
      </p:sp>
      <p:pic>
        <p:nvPicPr>
          <p:cNvPr id="5" name="Picture 4" descr="A diagram of a person's mental health&#10;&#10;Description automatically generated">
            <a:extLst>
              <a:ext uri="{FF2B5EF4-FFF2-40B4-BE49-F238E27FC236}">
                <a16:creationId xmlns:a16="http://schemas.microsoft.com/office/drawing/2014/main" id="{4CFFACFA-C1D4-C46B-3184-D68A526B1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4" y="643466"/>
            <a:ext cx="5471284" cy="556873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A7ABFE7-9C26-E9DD-F720-B3C8605B1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01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"/>
    </mc:Choice>
    <mc:Fallback xmlns="">
      <p:transition spd="slow" advTm="12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D2A50-345F-26F5-D923-4F36C55C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5000" dirty="0"/>
              <a:t>Suggested Care Improvements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D83666C-B15E-9E4D-3228-F9B6B520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en-GB" sz="1700" dirty="0"/>
              <a:t>Individualised care with women at the centre. </a:t>
            </a:r>
          </a:p>
          <a:p>
            <a:r>
              <a:rPr lang="en-GB" sz="1700" dirty="0"/>
              <a:t>Continuity of carer enabled.</a:t>
            </a:r>
          </a:p>
          <a:p>
            <a:r>
              <a:rPr lang="en-GB" sz="1700" dirty="0"/>
              <a:t>Additional training for midwives in providing pregnancy loss and pregnancy after loss care.  </a:t>
            </a:r>
          </a:p>
          <a:p>
            <a:r>
              <a:rPr lang="en-GB" sz="1700" dirty="0"/>
              <a:t>Specialised interventions for women pregnant after losing a baby. </a:t>
            </a:r>
          </a:p>
          <a:p>
            <a:r>
              <a:rPr lang="en-GB" sz="1700" dirty="0"/>
              <a:t>Tailored antenatal classes offering parent education and emotional support.</a:t>
            </a:r>
          </a:p>
          <a:p>
            <a:r>
              <a:rPr lang="en-GB" sz="1700" dirty="0"/>
              <a:t>Creation of care pathways for women pregnant after loss, such as those detailed by The Lancet (2021) in their article calling for a worldwide reform of miscarriage care.</a:t>
            </a:r>
          </a:p>
          <a:p>
            <a:r>
              <a:rPr lang="en-GB" sz="1700" dirty="0"/>
              <a:t>Drive to continue to raise awareness to breakdown taboo. 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7EBB8222-9495-ADCA-BE84-8B92759BD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38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89"/>
    </mc:Choice>
    <mc:Fallback xmlns="">
      <p:transition spd="slow" advTm="36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25764AF6-5A75-4145-8C7B-04245E4EF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5C671E-A1E7-4EDA-980E-C563BE734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CAD97-2CC5-40A8-B38C-19A2D3A07073}">
  <ds:schemaRefs>
    <ds:schemaRef ds:uri="http://schemas.microsoft.com/office/2006/metadata/properties"/>
    <ds:schemaRef ds:uri="http://schemas.microsoft.com/office/infopath/2007/PartnerControls"/>
    <ds:schemaRef ds:uri="ea8b0867-b51d-4823-85b2-7cf832b55c34"/>
    <ds:schemaRef ds:uri="de9ecac4-445a-4d30-8de3-4d3cefaefb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1166</Words>
  <Application>Microsoft Office PowerPoint</Application>
  <PresentationFormat>Widescreen</PresentationFormat>
  <Paragraphs>75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Theme</vt:lpstr>
      <vt:lpstr>Pregnancy After Loss</vt:lpstr>
      <vt:lpstr>The Aim</vt:lpstr>
      <vt:lpstr>The Inspiration</vt:lpstr>
      <vt:lpstr>Narrative Literature Review</vt:lpstr>
      <vt:lpstr>Perinatal Mental Health</vt:lpstr>
      <vt:lpstr>A Taboo Subject</vt:lpstr>
      <vt:lpstr>Support</vt:lpstr>
      <vt:lpstr>Change Management</vt:lpstr>
      <vt:lpstr>Suggested Care Improvements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After Loss</dc:title>
  <dc:creator>Pearce, Eilidh</dc:creator>
  <cp:lastModifiedBy>Emma Barr</cp:lastModifiedBy>
  <cp:revision>3</cp:revision>
  <dcterms:created xsi:type="dcterms:W3CDTF">2023-08-21T10:11:49Z</dcterms:created>
  <dcterms:modified xsi:type="dcterms:W3CDTF">2023-11-16T10:46:39Z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</Properties>
</file>