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2"/>
  </p:notesMasterIdLst>
  <p:sldIdLst>
    <p:sldId id="256" r:id="rId6"/>
    <p:sldId id="277" r:id="rId7"/>
    <p:sldId id="281" r:id="rId8"/>
    <p:sldId id="275" r:id="rId9"/>
    <p:sldId id="278" r:id="rId10"/>
    <p:sldId id="265" r:id="rId11"/>
    <p:sldId id="266" r:id="rId12"/>
    <p:sldId id="282" r:id="rId13"/>
    <p:sldId id="285" r:id="rId14"/>
    <p:sldId id="290" r:id="rId15"/>
    <p:sldId id="289" r:id="rId16"/>
    <p:sldId id="287" r:id="rId17"/>
    <p:sldId id="288" r:id="rId18"/>
    <p:sldId id="279" r:id="rId19"/>
    <p:sldId id="269"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1D268-1F08-4E25-AFAB-58BB4803A5D4}" v="5" dt="2024-03-06T11:18:43.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8" autoAdjust="0"/>
    <p:restoredTop sz="95952"/>
  </p:normalViewPr>
  <p:slideViewPr>
    <p:cSldViewPr snapToGrid="0" snapToObjects="1">
      <p:cViewPr varScale="1">
        <p:scale>
          <a:sx n="72" d="100"/>
          <a:sy n="72" d="100"/>
        </p:scale>
        <p:origin x="13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ys Bethell" userId="e62934dc-6cd0-4865-801a-858a0095211a" providerId="ADAL" clId="{A8C1D268-1F08-4E25-AFAB-58BB4803A5D4}"/>
    <pc:docChg chg="custSel modSld">
      <pc:chgData name="Rhys Bethell" userId="e62934dc-6cd0-4865-801a-858a0095211a" providerId="ADAL" clId="{A8C1D268-1F08-4E25-AFAB-58BB4803A5D4}" dt="2024-03-06T11:18:43.537" v="16"/>
      <pc:docMkLst>
        <pc:docMk/>
      </pc:docMkLst>
      <pc:sldChg chg="modSp mod">
        <pc:chgData name="Rhys Bethell" userId="e62934dc-6cd0-4865-801a-858a0095211a" providerId="ADAL" clId="{A8C1D268-1F08-4E25-AFAB-58BB4803A5D4}" dt="2024-03-06T11:18:04.158" v="4" actId="1076"/>
        <pc:sldMkLst>
          <pc:docMk/>
          <pc:sldMk cId="1823781901" sldId="269"/>
        </pc:sldMkLst>
        <pc:picChg chg="mod">
          <ac:chgData name="Rhys Bethell" userId="e62934dc-6cd0-4865-801a-858a0095211a" providerId="ADAL" clId="{A8C1D268-1F08-4E25-AFAB-58BB4803A5D4}" dt="2024-03-06T11:18:04.158" v="4" actId="1076"/>
          <ac:picMkLst>
            <pc:docMk/>
            <pc:sldMk cId="1823781901" sldId="269"/>
            <ac:picMk id="4" creationId="{AD41BEDC-29C8-004A-8951-C554568A7BE6}"/>
          </ac:picMkLst>
        </pc:picChg>
      </pc:sldChg>
      <pc:sldChg chg="modSp mod">
        <pc:chgData name="Rhys Bethell" userId="e62934dc-6cd0-4865-801a-858a0095211a" providerId="ADAL" clId="{A8C1D268-1F08-4E25-AFAB-58BB4803A5D4}" dt="2024-03-06T11:15:04.283" v="0" actId="1076"/>
        <pc:sldMkLst>
          <pc:docMk/>
          <pc:sldMk cId="2289741801" sldId="277"/>
        </pc:sldMkLst>
        <pc:spChg chg="mod">
          <ac:chgData name="Rhys Bethell" userId="e62934dc-6cd0-4865-801a-858a0095211a" providerId="ADAL" clId="{A8C1D268-1F08-4E25-AFAB-58BB4803A5D4}" dt="2024-03-06T11:15:04.283" v="0" actId="1076"/>
          <ac:spMkLst>
            <pc:docMk/>
            <pc:sldMk cId="2289741801" sldId="277"/>
            <ac:spMk id="5" creationId="{3FB4FA7F-4D75-F2A8-F11B-BB3A9C3FA3AD}"/>
          </ac:spMkLst>
        </pc:spChg>
        <pc:spChg chg="mod">
          <ac:chgData name="Rhys Bethell" userId="e62934dc-6cd0-4865-801a-858a0095211a" providerId="ADAL" clId="{A8C1D268-1F08-4E25-AFAB-58BB4803A5D4}" dt="2024-03-06T11:15:04.283" v="0" actId="1076"/>
          <ac:spMkLst>
            <pc:docMk/>
            <pc:sldMk cId="2289741801" sldId="277"/>
            <ac:spMk id="7" creationId="{E86E1F40-B243-53F9-7540-BE78230CAC8B}"/>
          </ac:spMkLst>
        </pc:spChg>
      </pc:sldChg>
      <pc:sldChg chg="delSp mod">
        <pc:chgData name="Rhys Bethell" userId="e62934dc-6cd0-4865-801a-858a0095211a" providerId="ADAL" clId="{A8C1D268-1F08-4E25-AFAB-58BB4803A5D4}" dt="2024-03-06T11:15:42.416" v="1" actId="478"/>
        <pc:sldMkLst>
          <pc:docMk/>
          <pc:sldMk cId="280629085" sldId="281"/>
        </pc:sldMkLst>
        <pc:spChg chg="del">
          <ac:chgData name="Rhys Bethell" userId="e62934dc-6cd0-4865-801a-858a0095211a" providerId="ADAL" clId="{A8C1D268-1F08-4E25-AFAB-58BB4803A5D4}" dt="2024-03-06T11:15:42.416" v="1" actId="478"/>
          <ac:spMkLst>
            <pc:docMk/>
            <pc:sldMk cId="280629085" sldId="281"/>
            <ac:spMk id="5" creationId="{D9D1A99E-AFE6-FA15-260B-199C48723FAB}"/>
          </ac:spMkLst>
        </pc:spChg>
      </pc:sldChg>
      <pc:sldChg chg="modSp mod">
        <pc:chgData name="Rhys Bethell" userId="e62934dc-6cd0-4865-801a-858a0095211a" providerId="ADAL" clId="{A8C1D268-1F08-4E25-AFAB-58BB4803A5D4}" dt="2024-03-06T11:15:54.473" v="2" actId="1076"/>
        <pc:sldMkLst>
          <pc:docMk/>
          <pc:sldMk cId="1078337777" sldId="282"/>
        </pc:sldMkLst>
        <pc:picChg chg="mod">
          <ac:chgData name="Rhys Bethell" userId="e62934dc-6cd0-4865-801a-858a0095211a" providerId="ADAL" clId="{A8C1D268-1F08-4E25-AFAB-58BB4803A5D4}" dt="2024-03-06T11:15:54.473" v="2" actId="1076"/>
          <ac:picMkLst>
            <pc:docMk/>
            <pc:sldMk cId="1078337777" sldId="282"/>
            <ac:picMk id="10" creationId="{DF754811-9120-A842-AB07-A5255F75F76F}"/>
          </ac:picMkLst>
        </pc:picChg>
      </pc:sldChg>
      <pc:sldChg chg="modSp mod">
        <pc:chgData name="Rhys Bethell" userId="e62934dc-6cd0-4865-801a-858a0095211a" providerId="ADAL" clId="{A8C1D268-1F08-4E25-AFAB-58BB4803A5D4}" dt="2024-03-06T11:15:59.413" v="3" actId="1076"/>
        <pc:sldMkLst>
          <pc:docMk/>
          <pc:sldMk cId="4080742312" sldId="285"/>
        </pc:sldMkLst>
        <pc:picChg chg="mod">
          <ac:chgData name="Rhys Bethell" userId="e62934dc-6cd0-4865-801a-858a0095211a" providerId="ADAL" clId="{A8C1D268-1F08-4E25-AFAB-58BB4803A5D4}" dt="2024-03-06T11:15:59.413" v="3" actId="1076"/>
          <ac:picMkLst>
            <pc:docMk/>
            <pc:sldMk cId="4080742312" sldId="285"/>
            <ac:picMk id="10" creationId="{DF754811-9120-A842-AB07-A5255F75F76F}"/>
          </ac:picMkLst>
        </pc:picChg>
      </pc:sldChg>
      <pc:sldChg chg="addSp delSp modSp mod">
        <pc:chgData name="Rhys Bethell" userId="e62934dc-6cd0-4865-801a-858a0095211a" providerId="ADAL" clId="{A8C1D268-1F08-4E25-AFAB-58BB4803A5D4}" dt="2024-03-06T11:18:43.537" v="16"/>
        <pc:sldMkLst>
          <pc:docMk/>
          <pc:sldMk cId="1630842322" sldId="287"/>
        </pc:sldMkLst>
        <pc:spChg chg="add del mod">
          <ac:chgData name="Rhys Bethell" userId="e62934dc-6cd0-4865-801a-858a0095211a" providerId="ADAL" clId="{A8C1D268-1F08-4E25-AFAB-58BB4803A5D4}" dt="2024-03-06T11:18:36.656" v="12" actId="21"/>
          <ac:spMkLst>
            <pc:docMk/>
            <pc:sldMk cId="1630842322" sldId="287"/>
            <ac:spMk id="3" creationId="{E7142EC6-B991-882A-C639-39751B2C8E98}"/>
          </ac:spMkLst>
        </pc:spChg>
        <pc:spChg chg="add del mod">
          <ac:chgData name="Rhys Bethell" userId="e62934dc-6cd0-4865-801a-858a0095211a" providerId="ADAL" clId="{A8C1D268-1F08-4E25-AFAB-58BB4803A5D4}" dt="2024-03-06T11:18:43.379" v="15" actId="478"/>
          <ac:spMkLst>
            <pc:docMk/>
            <pc:sldMk cId="1630842322" sldId="287"/>
            <ac:spMk id="5" creationId="{E7142EC6-B991-882A-C639-39751B2C8E98}"/>
          </ac:spMkLst>
        </pc:spChg>
        <pc:spChg chg="del">
          <ac:chgData name="Rhys Bethell" userId="e62934dc-6cd0-4865-801a-858a0095211a" providerId="ADAL" clId="{A8C1D268-1F08-4E25-AFAB-58BB4803A5D4}" dt="2024-03-06T11:18:18.203" v="5" actId="21"/>
          <ac:spMkLst>
            <pc:docMk/>
            <pc:sldMk cId="1630842322" sldId="287"/>
            <ac:spMk id="6" creationId="{E7142EC6-B991-882A-C639-39751B2C8E98}"/>
          </ac:spMkLst>
        </pc:spChg>
        <pc:spChg chg="add mod">
          <ac:chgData name="Rhys Bethell" userId="e62934dc-6cd0-4865-801a-858a0095211a" providerId="ADAL" clId="{A8C1D268-1F08-4E25-AFAB-58BB4803A5D4}" dt="2024-03-06T11:18:43.537" v="16"/>
          <ac:spMkLst>
            <pc:docMk/>
            <pc:sldMk cId="1630842322" sldId="287"/>
            <ac:spMk id="7" creationId="{7EE53A97-8C8D-AEA8-E4D2-F5A8C06A84E7}"/>
          </ac:spMkLst>
        </pc:spChg>
      </pc:sldChg>
      <pc:sldChg chg="addSp delSp modSp mod">
        <pc:chgData name="Rhys Bethell" userId="e62934dc-6cd0-4865-801a-858a0095211a" providerId="ADAL" clId="{A8C1D268-1F08-4E25-AFAB-58BB4803A5D4}" dt="2024-03-06T11:18:40.935" v="14" actId="21"/>
        <pc:sldMkLst>
          <pc:docMk/>
          <pc:sldMk cId="3708177064" sldId="289"/>
        </pc:sldMkLst>
        <pc:spChg chg="add del mod">
          <ac:chgData name="Rhys Bethell" userId="e62934dc-6cd0-4865-801a-858a0095211a" providerId="ADAL" clId="{A8C1D268-1F08-4E25-AFAB-58BB4803A5D4}" dt="2024-03-06T11:18:30.889" v="10" actId="21"/>
          <ac:spMkLst>
            <pc:docMk/>
            <pc:sldMk cId="3708177064" sldId="289"/>
            <ac:spMk id="3" creationId="{7EE53A97-8C8D-AEA8-E4D2-F5A8C06A84E7}"/>
          </ac:spMkLst>
        </pc:spChg>
        <pc:spChg chg="del">
          <ac:chgData name="Rhys Bethell" userId="e62934dc-6cd0-4865-801a-858a0095211a" providerId="ADAL" clId="{A8C1D268-1F08-4E25-AFAB-58BB4803A5D4}" dt="2024-03-06T11:18:25.398" v="7" actId="478"/>
          <ac:spMkLst>
            <pc:docMk/>
            <pc:sldMk cId="3708177064" sldId="289"/>
            <ac:spMk id="5" creationId="{C3DF12B2-01E4-8F0A-8FB3-233DD47161DA}"/>
          </ac:spMkLst>
        </pc:spChg>
        <pc:spChg chg="add del mod">
          <ac:chgData name="Rhys Bethell" userId="e62934dc-6cd0-4865-801a-858a0095211a" providerId="ADAL" clId="{A8C1D268-1F08-4E25-AFAB-58BB4803A5D4}" dt="2024-03-06T11:18:40.935" v="14" actId="21"/>
          <ac:spMkLst>
            <pc:docMk/>
            <pc:sldMk cId="3708177064" sldId="289"/>
            <ac:spMk id="6" creationId="{7EE53A97-8C8D-AEA8-E4D2-F5A8C06A84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A56D4-579B-AE4C-AC9B-A3269653D3E7}" type="datetimeFigureOut">
              <a:rPr lang="en-US" smtClean="0"/>
              <a:t>3/6/2024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28C38-11DF-2548-B8CA-DB99C74C0194}" type="slidenum">
              <a:rPr lang="en-US" smtClean="0"/>
              <a:t>‹#›</a:t>
            </a:fld>
            <a:endParaRPr lang="en-US"/>
          </a:p>
        </p:txBody>
      </p:sp>
    </p:spTree>
    <p:extLst>
      <p:ext uri="{BB962C8B-B14F-4D97-AF65-F5344CB8AC3E}">
        <p14:creationId xmlns:p14="http://schemas.microsoft.com/office/powerpoint/2010/main" val="360914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B65A92-E8EC-CB47-A120-7D1AE84BC76F}" type="datetime1">
              <a:rPr lang="en-GB" smtClean="0"/>
              <a:t>06/03/2024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28317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D9914-3E3A-0F4D-B47B-7ACD583C5620}" type="datetime1">
              <a:rPr lang="en-GB" smtClean="0"/>
              <a:t>06/03/2024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18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FF939-878E-6A46-A855-8B9B0CD54ED5}" type="datetime1">
              <a:rPr lang="en-GB" smtClean="0"/>
              <a:t>06/03/2024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31507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CD51-91E2-E245-B384-551414F71CE6}" type="datetime1">
              <a:rPr lang="en-GB" smtClean="0"/>
              <a:t>06/03/2024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9932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C83F24-5C83-E54A-976C-55621B0A8B64}" type="datetime1">
              <a:rPr lang="en-GB" smtClean="0"/>
              <a:t>06/03/2024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9857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384ED-C540-9741-ADB8-73CEB42B6539}" type="datetime1">
              <a:rPr lang="en-GB" smtClean="0"/>
              <a:t>06/03/2024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85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473CAA-CE48-C34B-9791-540A85665D3C}" type="datetime1">
              <a:rPr lang="en-GB" smtClean="0"/>
              <a:t>06/03/2024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7538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AA26C4-3B5B-B743-91AF-A3830A349DB5}" type="datetime1">
              <a:rPr lang="en-GB" smtClean="0"/>
              <a:t>06/03/2024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6671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E97DF-62F7-DD49-971B-0C53B299CE06}" type="datetime1">
              <a:rPr lang="en-GB" smtClean="0"/>
              <a:t>06/03/2024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2422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3E587A-85A5-044C-953E-0BF0DF6D38E1}" type="datetime1">
              <a:rPr lang="en-GB" smtClean="0"/>
              <a:t>06/03/2024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5496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82288D-C0F7-B640-BA96-52733D1FC21F}" type="datetime1">
              <a:rPr lang="en-GB" smtClean="0"/>
              <a:t>06/03/2024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4273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083FC-2AD0-7545-9B05-91F383207AB9}" type="datetime1">
              <a:rPr lang="en-GB" smtClean="0"/>
              <a:t>06/03/2024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pxhere.com/ja/photo/118658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igitaldoorway.blogspot.com/2019/01/so-you-want-to-be-nurse.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view-image.php?image=82809&amp;picture=woman"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685800" y="947451"/>
            <a:ext cx="7772400" cy="1311007"/>
          </a:xfrm>
        </p:spPr>
        <p:txBody>
          <a:bodyPr anchor="t">
            <a:normAutofit/>
          </a:bodyPr>
          <a:lstStyle/>
          <a:p>
            <a:pPr algn="l"/>
            <a:r>
              <a:rPr lang="en-US" sz="3600" dirty="0">
                <a:solidFill>
                  <a:schemeClr val="bg1"/>
                </a:solidFill>
                <a:latin typeface="Arial" panose="020B0604020202020204" pitchFamily="34" charset="0"/>
                <a:cs typeface="Arial" panose="020B0604020202020204" pitchFamily="34" charset="0"/>
              </a:rPr>
              <a:t>Working with the menopause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a health &amp; safety issue</a:t>
            </a:r>
          </a:p>
        </p:txBody>
      </p:sp>
      <p:sp>
        <p:nvSpPr>
          <p:cNvPr id="4" name="Title 1">
            <a:extLst>
              <a:ext uri="{FF2B5EF4-FFF2-40B4-BE49-F238E27FC236}">
                <a16:creationId xmlns:a16="http://schemas.microsoft.com/office/drawing/2014/main" id="{1CF22CD5-1764-4149-86CE-97B92BCC4C8C}"/>
              </a:ext>
            </a:extLst>
          </p:cNvPr>
          <p:cNvSpPr txBox="1">
            <a:spLocks/>
          </p:cNvSpPr>
          <p:nvPr/>
        </p:nvSpPr>
        <p:spPr>
          <a:xfrm>
            <a:off x="685800" y="2489813"/>
            <a:ext cx="7772400" cy="10207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dirty="0">
              <a:solidFill>
                <a:schemeClr val="bg1"/>
              </a:solidFill>
              <a:latin typeface="Arial" panose="020B0604020202020204" pitchFamily="34" charset="0"/>
              <a:cs typeface="Arial" panose="020B0604020202020204" pitchFamily="34" charset="0"/>
            </a:endParaRPr>
          </a:p>
          <a:p>
            <a:pPr algn="l"/>
            <a:r>
              <a:rPr lang="en-US" sz="2800" dirty="0">
                <a:solidFill>
                  <a:schemeClr val="bg1"/>
                </a:solidFill>
                <a:latin typeface="Arial" panose="020B0604020202020204" pitchFamily="34" charset="0"/>
                <a:cs typeface="Arial" panose="020B0604020202020204" pitchFamily="34" charset="0"/>
              </a:rPr>
              <a:t>H&amp;S Activists</a:t>
            </a:r>
          </a:p>
          <a:p>
            <a:pPr algn="l"/>
            <a:endParaRPr lang="en-US" sz="2800" dirty="0">
              <a:solidFill>
                <a:schemeClr val="bg1"/>
              </a:solidFill>
              <a:latin typeface="Arial" panose="020B0604020202020204" pitchFamily="34" charset="0"/>
              <a:cs typeface="Arial" panose="020B0604020202020204" pitchFamily="34" charset="0"/>
            </a:endParaRPr>
          </a:p>
          <a:p>
            <a:pPr algn="l"/>
            <a:r>
              <a:rPr lang="en-US" sz="2400" dirty="0">
                <a:solidFill>
                  <a:schemeClr val="bg1"/>
                </a:solidFill>
                <a:latin typeface="Arial" panose="020B0604020202020204" pitchFamily="34" charset="0"/>
                <a:cs typeface="Arial" panose="020B0604020202020204" pitchFamily="34" charset="0"/>
              </a:rPr>
              <a:t>Lesley Wood Health &amp; Safety Advisor</a:t>
            </a:r>
          </a:p>
        </p:txBody>
      </p:sp>
      <p:sp>
        <p:nvSpPr>
          <p:cNvPr id="3" name="Slide Number Placeholder 2">
            <a:extLst>
              <a:ext uri="{FF2B5EF4-FFF2-40B4-BE49-F238E27FC236}">
                <a16:creationId xmlns:a16="http://schemas.microsoft.com/office/drawing/2014/main" id="{5961BC2F-9C5F-6D44-8CD7-F74BDABDD23D}"/>
              </a:ext>
            </a:extLst>
          </p:cNvPr>
          <p:cNvSpPr>
            <a:spLocks noGrp="1"/>
          </p:cNvSpPr>
          <p:nvPr>
            <p:ph type="sldNum" sz="quarter" idx="12"/>
          </p:nvPr>
        </p:nvSpPr>
        <p:spPr/>
        <p:txBody>
          <a:bodyPr/>
          <a:lstStyle/>
          <a:p>
            <a:fld id="{FFF6803D-388B-EB4B-A550-2641E0990F60}" type="slidenum">
              <a:rPr lang="en-US" smtClean="0"/>
              <a:t>1</a:t>
            </a:fld>
            <a:endParaRPr lang="en-US"/>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0F4D2-2E0D-FE15-29D2-0398089D114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4D6E624-0E99-1426-8080-DC34492376A0}"/>
              </a:ext>
            </a:extLst>
          </p:cNvPr>
          <p:cNvPicPr>
            <a:picLocks noChangeAspect="1"/>
          </p:cNvPicPr>
          <p:nvPr/>
        </p:nvPicPr>
        <p:blipFill>
          <a:blip r:embed="rId2"/>
          <a:src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F6A9BDB5-80E7-6374-2B21-F7FB61FF00A8}"/>
              </a:ext>
            </a:extLst>
          </p:cNvPr>
          <p:cNvPicPr>
            <a:picLocks noChangeAspect="1"/>
          </p:cNvPicPr>
          <p:nvPr/>
        </p:nvPicPr>
        <p:blipFill>
          <a:blip r:embed="rId3">
            <a:extLst>
              <a:ext uri="{837473B0-CC2E-450A-ABE3-18F120FF3D39}">
                <a1611:picAttrSrcUrl xmlns:a1611="http://schemas.microsoft.com/office/drawing/2016/11/main" r:id="rId4"/>
              </a:ext>
            </a:extLst>
          </a:blip>
          <a:srcRect l="5093" r="5093"/>
          <a:stretch/>
        </p:blipFill>
        <p:spPr>
          <a:xfrm>
            <a:off x="4407984" y="2201321"/>
            <a:ext cx="4203600" cy="3120222"/>
          </a:xfrm>
          <a:prstGeom prst="roundRect">
            <a:avLst/>
          </a:prstGeom>
        </p:spPr>
      </p:pic>
      <p:sp>
        <p:nvSpPr>
          <p:cNvPr id="2" name="Slide Number Placeholder 1">
            <a:extLst>
              <a:ext uri="{FF2B5EF4-FFF2-40B4-BE49-F238E27FC236}">
                <a16:creationId xmlns:a16="http://schemas.microsoft.com/office/drawing/2014/main" id="{FDB316C2-3D77-C885-2E36-975D1426B3F3}"/>
              </a:ext>
            </a:extLst>
          </p:cNvPr>
          <p:cNvSpPr>
            <a:spLocks noGrp="1"/>
          </p:cNvSpPr>
          <p:nvPr>
            <p:ph type="sldNum" sz="quarter" idx="12"/>
          </p:nvPr>
        </p:nvSpPr>
        <p:spPr/>
        <p:txBody>
          <a:bodyPr/>
          <a:lstStyle/>
          <a:p>
            <a:fld id="{FFF6803D-388B-EB4B-A550-2641E0990F60}" type="slidenum">
              <a:rPr lang="en-US" smtClean="0"/>
              <a:t>10</a:t>
            </a:fld>
            <a:endParaRPr lang="en-US"/>
          </a:p>
        </p:txBody>
      </p:sp>
      <p:sp>
        <p:nvSpPr>
          <p:cNvPr id="14" name="Title 1">
            <a:extLst>
              <a:ext uri="{FF2B5EF4-FFF2-40B4-BE49-F238E27FC236}">
                <a16:creationId xmlns:a16="http://schemas.microsoft.com/office/drawing/2014/main" id="{C0ED29EE-B763-0DEC-DEDF-43357A3E9605}"/>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pic>
        <p:nvPicPr>
          <p:cNvPr id="16" name="Picture 15" descr="Shape&#10;&#10;Description automatically generated">
            <a:extLst>
              <a:ext uri="{FF2B5EF4-FFF2-40B4-BE49-F238E27FC236}">
                <a16:creationId xmlns:a16="http://schemas.microsoft.com/office/drawing/2014/main" id="{A3FAA9C9-B6FE-1DC2-E95F-557D0E566944}"/>
              </a:ext>
            </a:extLst>
          </p:cNvPr>
          <p:cNvPicPr>
            <a:picLocks noChangeAspect="1"/>
          </p:cNvPicPr>
          <p:nvPr/>
        </p:nvPicPr>
        <p:blipFill>
          <a:blip r:embed="rId5"/>
          <a:stretch>
            <a:fillRect/>
          </a:stretch>
        </p:blipFill>
        <p:spPr>
          <a:xfrm rot="5400000">
            <a:off x="5769661" y="431402"/>
            <a:ext cx="1501471" cy="4289917"/>
          </a:xfrm>
          <a:prstGeom prst="rect">
            <a:avLst/>
          </a:prstGeom>
        </p:spPr>
      </p:pic>
      <p:pic>
        <p:nvPicPr>
          <p:cNvPr id="17" name="Picture 16" descr="Shape, background pattern&#10;&#10;Description automatically generated with medium confidence">
            <a:extLst>
              <a:ext uri="{FF2B5EF4-FFF2-40B4-BE49-F238E27FC236}">
                <a16:creationId xmlns:a16="http://schemas.microsoft.com/office/drawing/2014/main" id="{05BF7794-D75A-31BF-2B3D-94BAE37F252E}"/>
              </a:ext>
            </a:extLst>
          </p:cNvPr>
          <p:cNvPicPr>
            <a:picLocks noChangeAspect="1"/>
          </p:cNvPicPr>
          <p:nvPr/>
        </p:nvPicPr>
        <p:blipFill>
          <a:blip r:embed="rId6"/>
          <a:stretch>
            <a:fillRect/>
          </a:stretch>
        </p:blipFill>
        <p:spPr>
          <a:xfrm rot="5400000">
            <a:off x="5786611" y="2801544"/>
            <a:ext cx="1501472" cy="4289919"/>
          </a:xfrm>
          <a:prstGeom prst="rect">
            <a:avLst/>
          </a:prstGeom>
        </p:spPr>
      </p:pic>
      <p:sp>
        <p:nvSpPr>
          <p:cNvPr id="10" name="Content Placeholder 2">
            <a:extLst>
              <a:ext uri="{FF2B5EF4-FFF2-40B4-BE49-F238E27FC236}">
                <a16:creationId xmlns:a16="http://schemas.microsoft.com/office/drawing/2014/main" id="{08370B3B-3758-4C2D-28C5-EE030B57C8AB}"/>
              </a:ext>
            </a:extLst>
          </p:cNvPr>
          <p:cNvSpPr txBox="1">
            <a:spLocks/>
          </p:cNvSpPr>
          <p:nvPr/>
        </p:nvSpPr>
        <p:spPr>
          <a:xfrm>
            <a:off x="584792" y="1286540"/>
            <a:ext cx="3290776" cy="44656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A4F406-76C9-D463-D79C-E9CD735ADC23}"/>
              </a:ext>
            </a:extLst>
          </p:cNvPr>
          <p:cNvSpPr txBox="1"/>
          <p:nvPr/>
        </p:nvSpPr>
        <p:spPr>
          <a:xfrm>
            <a:off x="404358" y="376573"/>
            <a:ext cx="5993946" cy="523220"/>
          </a:xfrm>
          <a:prstGeom prst="rect">
            <a:avLst/>
          </a:prstGeom>
          <a:noFill/>
        </p:spPr>
        <p:txBody>
          <a:bodyPr wrap="square">
            <a:spAutoFit/>
          </a:bodyPr>
          <a:lstStyle/>
          <a:p>
            <a:r>
              <a:rPr lang="en-US" sz="2800" b="1" dirty="0">
                <a:solidFill>
                  <a:schemeClr val="accent5"/>
                </a:solidFill>
                <a:latin typeface="Arial" panose="020B0604020202020204" pitchFamily="34" charset="0"/>
                <a:cs typeface="Arial" panose="020B0604020202020204" pitchFamily="34" charset="0"/>
              </a:rPr>
              <a:t>What the law says</a:t>
            </a:r>
          </a:p>
        </p:txBody>
      </p:sp>
      <p:sp>
        <p:nvSpPr>
          <p:cNvPr id="6" name="TextBox 5">
            <a:extLst>
              <a:ext uri="{FF2B5EF4-FFF2-40B4-BE49-F238E27FC236}">
                <a16:creationId xmlns:a16="http://schemas.microsoft.com/office/drawing/2014/main" id="{34116A95-476E-A3EB-C16E-74EA230EEE17}"/>
              </a:ext>
            </a:extLst>
          </p:cNvPr>
          <p:cNvSpPr txBox="1"/>
          <p:nvPr/>
        </p:nvSpPr>
        <p:spPr>
          <a:xfrm>
            <a:off x="404358" y="1328587"/>
            <a:ext cx="3719967" cy="4154984"/>
          </a:xfrm>
          <a:prstGeom prst="rect">
            <a:avLst/>
          </a:prstGeom>
          <a:noFill/>
        </p:spPr>
        <p:txBody>
          <a:bodyPr wrap="square">
            <a:spAutoFit/>
          </a:bodyPr>
          <a:lstStyle/>
          <a:p>
            <a:r>
              <a:rPr lang="en-GB" sz="2400" b="1" dirty="0">
                <a:solidFill>
                  <a:schemeClr val="accent2"/>
                </a:solidFill>
                <a:latin typeface="Arial" panose="020B0604020202020204" pitchFamily="34" charset="0"/>
                <a:cs typeface="Arial" panose="020B0604020202020204" pitchFamily="34" charset="0"/>
              </a:rPr>
              <a:t>Health and Safety at Work Act 1974 </a:t>
            </a:r>
          </a:p>
          <a:p>
            <a:endParaRPr lang="en-GB" dirty="0">
              <a:solidFill>
                <a:schemeClr val="accent2"/>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Health and Safety at Work Act says employers must, where reasonably practical, ensure everyone’s health, safety and welfare at work.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RCM believes that employers have a responsibility to take into account the difficulties that women may experience during the menopause</a:t>
            </a:r>
            <a:r>
              <a:rPr lang="en-GB" dirty="0"/>
              <a:t>.</a:t>
            </a:r>
          </a:p>
        </p:txBody>
      </p:sp>
    </p:spTree>
    <p:extLst>
      <p:ext uri="{BB962C8B-B14F-4D97-AF65-F5344CB8AC3E}">
        <p14:creationId xmlns:p14="http://schemas.microsoft.com/office/powerpoint/2010/main" val="209886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37902-EE95-218A-9341-B72708F6FB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B74547-24F6-75AE-33D8-4C12987CC084}"/>
              </a:ext>
            </a:extLst>
          </p:cNvPr>
          <p:cNvSpPr>
            <a:spLocks noGrp="1"/>
          </p:cNvSpPr>
          <p:nvPr>
            <p:ph type="sldNum" sz="quarter" idx="12"/>
          </p:nvPr>
        </p:nvSpPr>
        <p:spPr/>
        <p:txBody>
          <a:bodyPr/>
          <a:lstStyle/>
          <a:p>
            <a:fld id="{FFF6803D-388B-EB4B-A550-2641E0990F60}" type="slidenum">
              <a:rPr lang="en-US" smtClean="0"/>
              <a:t>11</a:t>
            </a:fld>
            <a:endParaRPr lang="en-US"/>
          </a:p>
        </p:txBody>
      </p:sp>
      <p:pic>
        <p:nvPicPr>
          <p:cNvPr id="4" name="Picture 3">
            <a:extLst>
              <a:ext uri="{FF2B5EF4-FFF2-40B4-BE49-F238E27FC236}">
                <a16:creationId xmlns:a16="http://schemas.microsoft.com/office/drawing/2014/main" id="{CA286B77-FE61-C2FD-5B05-A3C82063BA2E}"/>
              </a:ext>
            </a:extLst>
          </p:cNvPr>
          <p:cNvPicPr>
            <a:picLocks noChangeAspect="1"/>
          </p:cNvPicPr>
          <p:nvPr/>
        </p:nvPicPr>
        <p:blipFill>
          <a:blip r:embed="rId2"/>
          <a:srcRect/>
          <a:stretch/>
        </p:blipFill>
        <p:spPr>
          <a:xfrm>
            <a:off x="122750" y="-381152"/>
            <a:ext cx="8505375" cy="7286625"/>
          </a:xfrm>
          <a:prstGeom prst="rect">
            <a:avLst/>
          </a:prstGeom>
        </p:spPr>
      </p:pic>
      <p:sp>
        <p:nvSpPr>
          <p:cNvPr id="14" name="Title 1">
            <a:extLst>
              <a:ext uri="{FF2B5EF4-FFF2-40B4-BE49-F238E27FC236}">
                <a16:creationId xmlns:a16="http://schemas.microsoft.com/office/drawing/2014/main" id="{9B4A4AE8-C37B-A10B-2843-82B6B6033094}"/>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A9CF5CD7-E936-6E30-76AE-387B05AE238C}"/>
              </a:ext>
            </a:extLst>
          </p:cNvPr>
          <p:cNvSpPr txBox="1">
            <a:spLocks/>
          </p:cNvSpPr>
          <p:nvPr/>
        </p:nvSpPr>
        <p:spPr>
          <a:xfrm>
            <a:off x="628650" y="1825625"/>
            <a:ext cx="3567858" cy="38032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A5014B2-F7FB-146F-5C57-FEC51B157438}"/>
              </a:ext>
            </a:extLst>
          </p:cNvPr>
          <p:cNvSpPr txBox="1"/>
          <p:nvPr/>
        </p:nvSpPr>
        <p:spPr>
          <a:xfrm>
            <a:off x="461693" y="928185"/>
            <a:ext cx="3602817" cy="2585323"/>
          </a:xfrm>
          <a:prstGeom prst="rect">
            <a:avLst/>
          </a:prstGeom>
          <a:noFill/>
        </p:spPr>
        <p:txBody>
          <a:bodyPr wrap="square">
            <a:spAutoFit/>
          </a:bodyPr>
          <a:lstStyle/>
          <a:p>
            <a:r>
              <a:rPr lang="en-GB" sz="1800" dirty="0">
                <a:solidFill>
                  <a:srgbClr val="3E3E3E"/>
                </a:solidFill>
                <a:effectLst/>
                <a:latin typeface="Arial" panose="020B0604020202020204" pitchFamily="34" charset="0"/>
                <a:ea typeface="Times New Roman" panose="02020603050405020304" pitchFamily="18" charset="0"/>
              </a:rPr>
              <a:t>The equality watchdog, the Equality and Human Rights Commission (EHRC), has issued new guidance setting out employers’ legal obligations under the Equality Act 2010 in relation to women experiencing menopausal symptoms in the workplace.</a:t>
            </a:r>
            <a:endParaRPr lang="en-GB"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28D574B-2A0D-C5FF-AEFB-9DD9BE3C3A29}"/>
              </a:ext>
            </a:extLst>
          </p:cNvPr>
          <p:cNvSpPr txBox="1"/>
          <p:nvPr/>
        </p:nvSpPr>
        <p:spPr>
          <a:xfrm>
            <a:off x="461693" y="3732795"/>
            <a:ext cx="3619769" cy="2585323"/>
          </a:xfrm>
          <a:prstGeom prst="rect">
            <a:avLst/>
          </a:prstGeom>
          <a:noFill/>
        </p:spPr>
        <p:txBody>
          <a:bodyPr wrap="square">
            <a:spAutoFit/>
          </a:bodyPr>
          <a:lstStyle/>
          <a:p>
            <a:r>
              <a:rPr lang="en-GB" sz="1800" dirty="0">
                <a:solidFill>
                  <a:srgbClr val="3E3E3E"/>
                </a:solidFill>
                <a:effectLst/>
                <a:latin typeface="Arial" panose="020B0604020202020204" pitchFamily="34" charset="0"/>
                <a:ea typeface="Times New Roman" panose="02020603050405020304" pitchFamily="18" charset="0"/>
              </a:rPr>
              <a:t>it is essential that </a:t>
            </a:r>
          </a:p>
          <a:p>
            <a:pPr marL="285750" indent="-285750">
              <a:buFont typeface="Arial" panose="020B0604020202020204" pitchFamily="34" charset="0"/>
              <a:buChar char="•"/>
            </a:pPr>
            <a:r>
              <a:rPr lang="en-GB" sz="1800" dirty="0">
                <a:solidFill>
                  <a:srgbClr val="3E3E3E"/>
                </a:solidFill>
                <a:effectLst/>
                <a:latin typeface="Arial" panose="020B0604020202020204" pitchFamily="34" charset="0"/>
                <a:ea typeface="Times New Roman" panose="02020603050405020304" pitchFamily="18" charset="0"/>
              </a:rPr>
              <a:t>employers know how to support workers experiencing menopause symptoms. </a:t>
            </a:r>
            <a:endParaRPr lang="en-GB" dirty="0">
              <a:solidFill>
                <a:srgbClr val="3E3E3E"/>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endParaRPr lang="en-GB" sz="1800" dirty="0">
              <a:solidFill>
                <a:srgbClr val="3E3E3E"/>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800" dirty="0">
                <a:solidFill>
                  <a:srgbClr val="3E3E3E"/>
                </a:solidFill>
                <a:effectLst/>
                <a:latin typeface="Arial" panose="020B0604020202020204" pitchFamily="34" charset="0"/>
                <a:ea typeface="Times New Roman" panose="02020603050405020304" pitchFamily="18" charset="0"/>
              </a:rPr>
              <a:t>meet their legal responsibilities</a:t>
            </a:r>
          </a:p>
          <a:p>
            <a:pPr marL="285750" indent="-285750">
              <a:buFont typeface="Arial" panose="020B0604020202020204" pitchFamily="34" charset="0"/>
              <a:buChar char="•"/>
            </a:pPr>
            <a:endParaRPr lang="en-GB" dirty="0">
              <a:solidFill>
                <a:srgbClr val="3E3E3E"/>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dirty="0">
                <a:solidFill>
                  <a:srgbClr val="3E3E3E"/>
                </a:solidFill>
                <a:latin typeface="Arial" panose="020B0604020202020204" pitchFamily="34" charset="0"/>
                <a:ea typeface="Times New Roman" panose="02020603050405020304" pitchFamily="18" charset="0"/>
              </a:rPr>
              <a:t>ensure </a:t>
            </a:r>
            <a:r>
              <a:rPr lang="en-GB" sz="1800" dirty="0">
                <a:solidFill>
                  <a:srgbClr val="3E3E3E"/>
                </a:solidFill>
                <a:effectLst/>
                <a:latin typeface="Arial" panose="020B0604020202020204" pitchFamily="34" charset="0"/>
                <a:ea typeface="Times New Roman" panose="02020603050405020304" pitchFamily="18" charset="0"/>
              </a:rPr>
              <a:t>women can continue to contribute to the workplace.</a:t>
            </a:r>
            <a:endParaRPr lang="en-GB" sz="1800" dirty="0">
              <a:effectLst/>
              <a:latin typeface="Times New Roman" panose="02020603050405020304" pitchFamily="18" charset="0"/>
              <a:ea typeface="Times New Roman" panose="02020603050405020304" pitchFamily="18" charset="0"/>
            </a:endParaRPr>
          </a:p>
        </p:txBody>
      </p:sp>
      <p:pic>
        <p:nvPicPr>
          <p:cNvPr id="1028" name="Picture 4" descr="Introduction to Disability Equality ...">
            <a:extLst>
              <a:ext uri="{FF2B5EF4-FFF2-40B4-BE49-F238E27FC236}">
                <a16:creationId xmlns:a16="http://schemas.microsoft.com/office/drawing/2014/main" id="{FBA588D5-AF7E-F61A-F940-37B231C21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983" y="2559360"/>
            <a:ext cx="2790826" cy="24555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hape&#10;&#10;Description automatically generated">
            <a:extLst>
              <a:ext uri="{FF2B5EF4-FFF2-40B4-BE49-F238E27FC236}">
                <a16:creationId xmlns:a16="http://schemas.microsoft.com/office/drawing/2014/main" id="{788E9B07-FBD0-9C3F-388D-9C66F314BB66}"/>
              </a:ext>
            </a:extLst>
          </p:cNvPr>
          <p:cNvPicPr>
            <a:picLocks noChangeAspect="1"/>
          </p:cNvPicPr>
          <p:nvPr/>
        </p:nvPicPr>
        <p:blipFill>
          <a:blip r:embed="rId4"/>
          <a:stretch>
            <a:fillRect/>
          </a:stretch>
        </p:blipFill>
        <p:spPr>
          <a:xfrm rot="5400000">
            <a:off x="5769661" y="431402"/>
            <a:ext cx="1501471" cy="4289917"/>
          </a:xfrm>
          <a:prstGeom prst="rect">
            <a:avLst/>
          </a:prstGeom>
        </p:spPr>
      </p:pic>
      <p:pic>
        <p:nvPicPr>
          <p:cNvPr id="17" name="Picture 16" descr="Shape, background pattern&#10;&#10;Description automatically generated with medium confidence">
            <a:extLst>
              <a:ext uri="{FF2B5EF4-FFF2-40B4-BE49-F238E27FC236}">
                <a16:creationId xmlns:a16="http://schemas.microsoft.com/office/drawing/2014/main" id="{460CDA76-7D52-A921-2986-2C3D7940DAB1}"/>
              </a:ext>
            </a:extLst>
          </p:cNvPr>
          <p:cNvPicPr>
            <a:picLocks noChangeAspect="1"/>
          </p:cNvPicPr>
          <p:nvPr/>
        </p:nvPicPr>
        <p:blipFill>
          <a:blip r:embed="rId5"/>
          <a:stretch>
            <a:fillRect/>
          </a:stretch>
        </p:blipFill>
        <p:spPr>
          <a:xfrm rot="5400000">
            <a:off x="5786611" y="2801544"/>
            <a:ext cx="1501472" cy="4289919"/>
          </a:xfrm>
          <a:prstGeom prst="rect">
            <a:avLst/>
          </a:prstGeom>
        </p:spPr>
      </p:pic>
    </p:spTree>
    <p:extLst>
      <p:ext uri="{BB962C8B-B14F-4D97-AF65-F5344CB8AC3E}">
        <p14:creationId xmlns:p14="http://schemas.microsoft.com/office/powerpoint/2010/main" val="370817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0A24-67CF-605C-A045-BC7933211E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B419F8-5EEF-410B-3E97-4886524660A3}"/>
              </a:ext>
            </a:extLst>
          </p:cNvPr>
          <p:cNvSpPr>
            <a:spLocks noGrp="1"/>
          </p:cNvSpPr>
          <p:nvPr>
            <p:ph type="sldNum" sz="quarter" idx="12"/>
          </p:nvPr>
        </p:nvSpPr>
        <p:spPr/>
        <p:txBody>
          <a:bodyPr/>
          <a:lstStyle/>
          <a:p>
            <a:fld id="{FFF6803D-388B-EB4B-A550-2641E0990F60}" type="slidenum">
              <a:rPr lang="en-US" smtClean="0"/>
              <a:t>12</a:t>
            </a:fld>
            <a:endParaRPr lang="en-US"/>
          </a:p>
        </p:txBody>
      </p:sp>
      <p:pic>
        <p:nvPicPr>
          <p:cNvPr id="4" name="Picture 3">
            <a:extLst>
              <a:ext uri="{FF2B5EF4-FFF2-40B4-BE49-F238E27FC236}">
                <a16:creationId xmlns:a16="http://schemas.microsoft.com/office/drawing/2014/main" id="{E6ED7A43-5E1C-A199-1448-535DB4397ED5}"/>
              </a:ext>
            </a:extLst>
          </p:cNvPr>
          <p:cNvPicPr>
            <a:picLocks noChangeAspect="1"/>
          </p:cNvPicPr>
          <p:nvPr/>
        </p:nvPicPr>
        <p:blipFill>
          <a:blip r:embed="rId2"/>
          <a:srcRect/>
          <a:stretch/>
        </p:blipFill>
        <p:spPr>
          <a:xfrm>
            <a:off x="0" y="0"/>
            <a:ext cx="9144000" cy="6858000"/>
          </a:xfrm>
          <a:prstGeom prst="rect">
            <a:avLst/>
          </a:prstGeom>
        </p:spPr>
      </p:pic>
      <p:sp>
        <p:nvSpPr>
          <p:cNvPr id="14" name="Title 1">
            <a:extLst>
              <a:ext uri="{FF2B5EF4-FFF2-40B4-BE49-F238E27FC236}">
                <a16:creationId xmlns:a16="http://schemas.microsoft.com/office/drawing/2014/main" id="{4750A7FA-DD62-ECCB-B266-A988D44B3574}"/>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290CE8D9-89E5-D70E-FACC-6D540EA148A6}"/>
              </a:ext>
            </a:extLst>
          </p:cNvPr>
          <p:cNvSpPr txBox="1">
            <a:spLocks/>
          </p:cNvSpPr>
          <p:nvPr/>
        </p:nvSpPr>
        <p:spPr>
          <a:xfrm>
            <a:off x="628650" y="1387683"/>
            <a:ext cx="7430936" cy="37862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1800" dirty="0">
                <a:solidFill>
                  <a:srgbClr val="3E3E3E"/>
                </a:solidFill>
                <a:effectLst/>
                <a:latin typeface="Arial" panose="020B0604020202020204" pitchFamily="34" charset="0"/>
                <a:ea typeface="Times New Roman" panose="02020603050405020304" pitchFamily="18" charset="0"/>
              </a:rPr>
              <a:t>The new guidance from the EHRC aims to clarify these legal obligations and provide practical tips for employers on making reasonable adjustments and fostering positive conversations about menopause with their workers.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dirty="0">
                <a:solidFill>
                  <a:srgbClr val="3E3E3E"/>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3E3E3E"/>
                </a:solidFill>
                <a:effectLst/>
                <a:latin typeface="Arial" panose="020B0604020202020204" pitchFamily="34" charset="0"/>
                <a:ea typeface="Times New Roman" panose="02020603050405020304" pitchFamily="18" charset="0"/>
              </a:rPr>
              <a:t>Workers are protected under the Equality Act from discrimination, harassment, and victimisation on the basis of protected characteristics including disability, age and sex.</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dirty="0">
                <a:solidFill>
                  <a:srgbClr val="3E3E3E"/>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3E3E3E"/>
                </a:solidFill>
                <a:effectLst/>
                <a:latin typeface="Arial" panose="020B0604020202020204" pitchFamily="34" charset="0"/>
                <a:ea typeface="Times New Roman" panose="02020603050405020304" pitchFamily="18" charset="0"/>
              </a:rPr>
              <a:t>If menopause symptoms have a long-term and substantial impact on a woman’s ability to carry out normal day-to-day activities, these symptoms could be considered a disability. </a:t>
            </a:r>
            <a:endParaRPr lang="en-GB" sz="1800" dirty="0">
              <a:effectLst/>
              <a:latin typeface="Times New Roman" panose="02020603050405020304" pitchFamily="18" charset="0"/>
              <a:ea typeface="Times New Roman" panose="02020603050405020304" pitchFamily="18" charset="0"/>
            </a:endParaRPr>
          </a:p>
          <a:p>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EE53A97-8C8D-AEA8-E4D2-F5A8C06A84E7}"/>
              </a:ext>
            </a:extLst>
          </p:cNvPr>
          <p:cNvSpPr txBox="1"/>
          <p:nvPr/>
        </p:nvSpPr>
        <p:spPr>
          <a:xfrm>
            <a:off x="445428" y="309049"/>
            <a:ext cx="4579974" cy="461665"/>
          </a:xfrm>
          <a:prstGeom prst="rect">
            <a:avLst/>
          </a:prstGeom>
          <a:noFill/>
        </p:spPr>
        <p:txBody>
          <a:bodyPr wrap="square">
            <a:spAutoFit/>
          </a:bodyPr>
          <a:lstStyle/>
          <a:p>
            <a:r>
              <a:rPr lang="en-US" sz="2400" dirty="0">
                <a:solidFill>
                  <a:schemeClr val="accent5"/>
                </a:solidFill>
                <a:latin typeface="Arial" panose="020B0604020202020204" pitchFamily="34" charset="0"/>
                <a:cs typeface="Arial" panose="020B0604020202020204" pitchFamily="34" charset="0"/>
              </a:rPr>
              <a:t>Menopause and Equalities Act</a:t>
            </a:r>
          </a:p>
        </p:txBody>
      </p:sp>
    </p:spTree>
    <p:extLst>
      <p:ext uri="{BB962C8B-B14F-4D97-AF65-F5344CB8AC3E}">
        <p14:creationId xmlns:p14="http://schemas.microsoft.com/office/powerpoint/2010/main" val="163084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2B601-94AA-3B6B-A0E5-C86E55EF406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E1B85C-CD55-A35C-B70C-6E33C9BE966C}"/>
              </a:ext>
            </a:extLst>
          </p:cNvPr>
          <p:cNvSpPr>
            <a:spLocks noGrp="1"/>
          </p:cNvSpPr>
          <p:nvPr>
            <p:ph type="sldNum" sz="quarter" idx="12"/>
          </p:nvPr>
        </p:nvSpPr>
        <p:spPr/>
        <p:txBody>
          <a:bodyPr/>
          <a:lstStyle/>
          <a:p>
            <a:fld id="{FFF6803D-388B-EB4B-A550-2641E0990F60}" type="slidenum">
              <a:rPr lang="en-US" smtClean="0"/>
              <a:t>13</a:t>
            </a:fld>
            <a:endParaRPr lang="en-US"/>
          </a:p>
        </p:txBody>
      </p:sp>
      <p:pic>
        <p:nvPicPr>
          <p:cNvPr id="4" name="Picture 3">
            <a:extLst>
              <a:ext uri="{FF2B5EF4-FFF2-40B4-BE49-F238E27FC236}">
                <a16:creationId xmlns:a16="http://schemas.microsoft.com/office/drawing/2014/main" id="{634264E4-811B-505A-C337-9765B93E503B}"/>
              </a:ext>
            </a:extLst>
          </p:cNvPr>
          <p:cNvPicPr>
            <a:picLocks noChangeAspect="1"/>
          </p:cNvPicPr>
          <p:nvPr/>
        </p:nvPicPr>
        <p:blipFill>
          <a:blip r:embed="rId2"/>
          <a:srcRect/>
          <a:stretch/>
        </p:blipFill>
        <p:spPr>
          <a:xfrm>
            <a:off x="70370" y="84227"/>
            <a:ext cx="9144000" cy="6858000"/>
          </a:xfrm>
          <a:prstGeom prst="rect">
            <a:avLst/>
          </a:prstGeom>
        </p:spPr>
      </p:pic>
      <p:sp>
        <p:nvSpPr>
          <p:cNvPr id="14" name="Title 1">
            <a:extLst>
              <a:ext uri="{FF2B5EF4-FFF2-40B4-BE49-F238E27FC236}">
                <a16:creationId xmlns:a16="http://schemas.microsoft.com/office/drawing/2014/main" id="{1DF6A843-7593-8675-A32F-C0DDB50E7B70}"/>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D3A68461-CB83-8BC6-A5AF-313DA891181C}"/>
              </a:ext>
            </a:extLst>
          </p:cNvPr>
          <p:cNvSpPr txBox="1">
            <a:spLocks/>
          </p:cNvSpPr>
          <p:nvPr/>
        </p:nvSpPr>
        <p:spPr>
          <a:xfrm>
            <a:off x="628650" y="1387683"/>
            <a:ext cx="7430936" cy="37862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If menopause symptoms amount to a disability, the employer will be under a legal obligation to make reasonable adjustments.</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indent="0">
              <a:buNone/>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 </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They will also be under a legal obligation to not directly or indirectly discriminate because of the disability or subject the woman to discrimination arising from disability. </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 </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Women experiencing menopause symptoms may also be protected from direct and indirect discrimination as well as harassment and victimisation on the grounds of age and sex.</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 </a:t>
            </a: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t>Under health and safety legislation, employers also have a legal obligation to conduct an assessment of their workplace risks.</a:t>
            </a:r>
            <a:b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br>
            <a:br>
              <a:rPr lang="en-GB" sz="1900" dirty="0">
                <a:solidFill>
                  <a:srgbClr val="3E3E3E"/>
                </a:solidFill>
                <a:effectLst/>
                <a:latin typeface="Arial" panose="020B0604020202020204" pitchFamily="34" charset="0"/>
                <a:ea typeface="Times New Roman" panose="02020603050405020304" pitchFamily="18" charset="0"/>
                <a:cs typeface="Arial" panose="020B0604020202020204" pitchFamily="34" charset="0"/>
              </a:rPr>
            </a:br>
            <a:endParaRPr lang="en-GB" sz="19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DD17E04-B6EE-EDF3-9E82-744FC8E6BE19}"/>
              </a:ext>
            </a:extLst>
          </p:cNvPr>
          <p:cNvSpPr txBox="1"/>
          <p:nvPr/>
        </p:nvSpPr>
        <p:spPr>
          <a:xfrm>
            <a:off x="265814" y="487842"/>
            <a:ext cx="4579974" cy="584775"/>
          </a:xfrm>
          <a:prstGeom prst="rect">
            <a:avLst/>
          </a:prstGeom>
          <a:noFill/>
        </p:spPr>
        <p:txBody>
          <a:bodyPr wrap="square">
            <a:spAutoFit/>
          </a:bodyPr>
          <a:lstStyle/>
          <a:p>
            <a:r>
              <a:rPr lang="en-US" sz="3200" dirty="0">
                <a:solidFill>
                  <a:schemeClr val="accent5"/>
                </a:solidFill>
                <a:latin typeface="Arial" panose="020B0604020202020204" pitchFamily="34" charset="0"/>
                <a:cs typeface="Arial" panose="020B0604020202020204" pitchFamily="34" charset="0"/>
              </a:rPr>
              <a:t>What the law says</a:t>
            </a:r>
          </a:p>
        </p:txBody>
      </p:sp>
    </p:spTree>
    <p:extLst>
      <p:ext uri="{BB962C8B-B14F-4D97-AF65-F5344CB8AC3E}">
        <p14:creationId xmlns:p14="http://schemas.microsoft.com/office/powerpoint/2010/main" val="308668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14</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pic>
        <p:nvPicPr>
          <p:cNvPr id="13" name="Picture 12" descr="Adults studying at table">
            <a:extLst>
              <a:ext uri="{FF2B5EF4-FFF2-40B4-BE49-F238E27FC236}">
                <a16:creationId xmlns:a16="http://schemas.microsoft.com/office/drawing/2014/main" id="{99692E31-08A6-FA43-AC18-5305560672A9}"/>
              </a:ext>
            </a:extLst>
          </p:cNvPr>
          <p:cNvPicPr>
            <a:picLocks noChangeAspect="1"/>
          </p:cNvPicPr>
          <p:nvPr/>
        </p:nvPicPr>
        <p:blipFill>
          <a:blip r:embed="rId3"/>
          <a:srcRect l="5093" r="5093"/>
          <a:stretch/>
        </p:blipFill>
        <p:spPr>
          <a:xfrm>
            <a:off x="4481464" y="2231324"/>
            <a:ext cx="4097573" cy="3120222"/>
          </a:xfrm>
          <a:prstGeom prst="round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Group work</a:t>
            </a:r>
          </a:p>
        </p:txBody>
      </p:sp>
      <p:sp>
        <p:nvSpPr>
          <p:cNvPr id="15" name="Content Placeholder 2">
            <a:extLst>
              <a:ext uri="{FF2B5EF4-FFF2-40B4-BE49-F238E27FC236}">
                <a16:creationId xmlns:a16="http://schemas.microsoft.com/office/drawing/2014/main" id="{1BDDF083-5FB1-5148-852A-1549EB8828AF}"/>
              </a:ext>
            </a:extLst>
          </p:cNvPr>
          <p:cNvSpPr txBox="1">
            <a:spLocks/>
          </p:cNvSpPr>
          <p:nvPr/>
        </p:nvSpPr>
        <p:spPr>
          <a:xfrm>
            <a:off x="628650" y="1825625"/>
            <a:ext cx="3567858" cy="38032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2000" dirty="0">
                <a:latin typeface="Arial" panose="020B0604020202020204" pitchFamily="34" charset="0"/>
                <a:cs typeface="Arial" panose="020B0604020202020204" pitchFamily="34" charset="0"/>
              </a:rPr>
              <a:t>What can employers do</a:t>
            </a:r>
          </a:p>
          <a:p>
            <a:pPr marL="342900" indent="-342900">
              <a:buFont typeface="+mj-lt"/>
              <a:buAutoNum type="arabicPeriod"/>
            </a:pPr>
            <a:r>
              <a:rPr lang="en-US" sz="2000" dirty="0">
                <a:latin typeface="Arial" panose="020B0604020202020204" pitchFamily="34" charset="0"/>
                <a:cs typeface="Arial" panose="020B0604020202020204" pitchFamily="34" charset="0"/>
              </a:rPr>
              <a:t>What can RCM H&amp;S Activists do?</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20mins</a:t>
            </a:r>
          </a:p>
          <a:p>
            <a:pPr marL="0" indent="0">
              <a:buNone/>
            </a:pP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Feedback and discussion</a:t>
            </a:r>
          </a:p>
          <a:p>
            <a:pPr marL="0" indent="0">
              <a:buNone/>
            </a:pPr>
            <a:r>
              <a:rPr lang="en-US" sz="2000" dirty="0">
                <a:latin typeface="Arial" panose="020B0604020202020204" pitchFamily="34" charset="0"/>
                <a:cs typeface="Arial" panose="020B0604020202020204" pitchFamily="34" charset="0"/>
              </a:rPr>
              <a:t> 20 mins </a:t>
            </a:r>
          </a:p>
          <a:p>
            <a:pPr marL="0" indent="0">
              <a:buNone/>
            </a:pPr>
            <a:endParaRPr lang="en-US" sz="2000" dirty="0">
              <a:latin typeface="Arial" panose="020B0604020202020204" pitchFamily="34" charset="0"/>
              <a:cs typeface="Arial" panose="020B0604020202020204" pitchFamily="34" charset="0"/>
            </a:endParaRPr>
          </a:p>
        </p:txBody>
      </p:sp>
      <p:pic>
        <p:nvPicPr>
          <p:cNvPr id="16" name="Picture 15" descr="Shape&#10;&#10;Description automatically generated">
            <a:extLst>
              <a:ext uri="{FF2B5EF4-FFF2-40B4-BE49-F238E27FC236}">
                <a16:creationId xmlns:a16="http://schemas.microsoft.com/office/drawing/2014/main" id="{321A1164-C70D-8C41-BC0C-F9FC73583DD1}"/>
              </a:ext>
            </a:extLst>
          </p:cNvPr>
          <p:cNvPicPr>
            <a:picLocks noChangeAspect="1"/>
          </p:cNvPicPr>
          <p:nvPr/>
        </p:nvPicPr>
        <p:blipFill>
          <a:blip r:embed="rId4"/>
          <a:stretch>
            <a:fillRect/>
          </a:stretch>
        </p:blipFill>
        <p:spPr>
          <a:xfrm rot="5400000">
            <a:off x="5769661" y="431402"/>
            <a:ext cx="1501471" cy="4289917"/>
          </a:xfrm>
          <a:prstGeom prst="rect">
            <a:avLst/>
          </a:prstGeom>
        </p:spPr>
      </p:pic>
      <p:pic>
        <p:nvPicPr>
          <p:cNvPr id="17" name="Picture 16" descr="Shape, background pattern&#10;&#10;Description automatically generated with medium confidence">
            <a:extLst>
              <a:ext uri="{FF2B5EF4-FFF2-40B4-BE49-F238E27FC236}">
                <a16:creationId xmlns:a16="http://schemas.microsoft.com/office/drawing/2014/main" id="{73BAEA3F-A938-384C-9F5F-66EEC60DE7A2}"/>
              </a:ext>
            </a:extLst>
          </p:cNvPr>
          <p:cNvPicPr>
            <a:picLocks noChangeAspect="1"/>
          </p:cNvPicPr>
          <p:nvPr/>
        </p:nvPicPr>
        <p:blipFill>
          <a:blip r:embed="rId5"/>
          <a:stretch>
            <a:fillRect/>
          </a:stretch>
        </p:blipFill>
        <p:spPr>
          <a:xfrm rot="5400000">
            <a:off x="5786611" y="2801544"/>
            <a:ext cx="1501472" cy="4289919"/>
          </a:xfrm>
          <a:prstGeom prst="rect">
            <a:avLst/>
          </a:prstGeom>
        </p:spPr>
      </p:pic>
    </p:spTree>
    <p:extLst>
      <p:ext uri="{BB962C8B-B14F-4D97-AF65-F5344CB8AC3E}">
        <p14:creationId xmlns:p14="http://schemas.microsoft.com/office/powerpoint/2010/main" val="136609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15</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pic>
        <p:nvPicPr>
          <p:cNvPr id="13" name="Picture 12" descr="Adults studying at table">
            <a:extLst>
              <a:ext uri="{FF2B5EF4-FFF2-40B4-BE49-F238E27FC236}">
                <a16:creationId xmlns:a16="http://schemas.microsoft.com/office/drawing/2014/main" id="{99692E31-08A6-FA43-AC18-5305560672A9}"/>
              </a:ext>
            </a:extLst>
          </p:cNvPr>
          <p:cNvPicPr>
            <a:picLocks noChangeAspect="1"/>
          </p:cNvPicPr>
          <p:nvPr/>
        </p:nvPicPr>
        <p:blipFill>
          <a:blip r:embed="rId3"/>
          <a:srcRect l="5093" r="5093"/>
          <a:stretch/>
        </p:blipFill>
        <p:spPr>
          <a:xfrm>
            <a:off x="4481464" y="2231324"/>
            <a:ext cx="4097573" cy="3120222"/>
          </a:xfrm>
          <a:prstGeom prst="round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Group work</a:t>
            </a:r>
          </a:p>
        </p:txBody>
      </p:sp>
      <p:pic>
        <p:nvPicPr>
          <p:cNvPr id="16" name="Picture 15" descr="Shape&#10;&#10;Description automatically generated">
            <a:extLst>
              <a:ext uri="{FF2B5EF4-FFF2-40B4-BE49-F238E27FC236}">
                <a16:creationId xmlns:a16="http://schemas.microsoft.com/office/drawing/2014/main" id="{321A1164-C70D-8C41-BC0C-F9FC73583DD1}"/>
              </a:ext>
            </a:extLst>
          </p:cNvPr>
          <p:cNvPicPr>
            <a:picLocks noChangeAspect="1"/>
          </p:cNvPicPr>
          <p:nvPr/>
        </p:nvPicPr>
        <p:blipFill>
          <a:blip r:embed="rId4"/>
          <a:stretch>
            <a:fillRect/>
          </a:stretch>
        </p:blipFill>
        <p:spPr>
          <a:xfrm rot="5400000">
            <a:off x="5769661" y="431402"/>
            <a:ext cx="1501471" cy="4289917"/>
          </a:xfrm>
          <a:prstGeom prst="rect">
            <a:avLst/>
          </a:prstGeom>
        </p:spPr>
      </p:pic>
      <p:pic>
        <p:nvPicPr>
          <p:cNvPr id="17" name="Picture 16" descr="Shape, background pattern&#10;&#10;Description automatically generated with medium confidence">
            <a:extLst>
              <a:ext uri="{FF2B5EF4-FFF2-40B4-BE49-F238E27FC236}">
                <a16:creationId xmlns:a16="http://schemas.microsoft.com/office/drawing/2014/main" id="{73BAEA3F-A938-384C-9F5F-66EEC60DE7A2}"/>
              </a:ext>
            </a:extLst>
          </p:cNvPr>
          <p:cNvPicPr>
            <a:picLocks noChangeAspect="1"/>
          </p:cNvPicPr>
          <p:nvPr/>
        </p:nvPicPr>
        <p:blipFill>
          <a:blip r:embed="rId5"/>
          <a:stretch>
            <a:fillRect/>
          </a:stretch>
        </p:blipFill>
        <p:spPr>
          <a:xfrm rot="5400000">
            <a:off x="5786611" y="2801544"/>
            <a:ext cx="1501472" cy="4289919"/>
          </a:xfrm>
          <a:prstGeom prst="rect">
            <a:avLst/>
          </a:prstGeom>
        </p:spPr>
      </p:pic>
      <p:sp>
        <p:nvSpPr>
          <p:cNvPr id="10" name="Content Placeholder 2">
            <a:extLst>
              <a:ext uri="{FF2B5EF4-FFF2-40B4-BE49-F238E27FC236}">
                <a16:creationId xmlns:a16="http://schemas.microsoft.com/office/drawing/2014/main" id="{E7224C56-6FE5-B20F-F636-22593D274977}"/>
              </a:ext>
            </a:extLst>
          </p:cNvPr>
          <p:cNvSpPr txBox="1">
            <a:spLocks/>
          </p:cNvSpPr>
          <p:nvPr/>
        </p:nvSpPr>
        <p:spPr>
          <a:xfrm>
            <a:off x="584792" y="1286540"/>
            <a:ext cx="3290776" cy="44656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1.Thinking of menopause and EDI – how can it affect different people </a:t>
            </a:r>
          </a:p>
          <a:p>
            <a:pPr marL="0" indent="0">
              <a:buNone/>
            </a:pPr>
            <a:r>
              <a:rPr lang="en-US" sz="2000" dirty="0">
                <a:latin typeface="Arial" panose="020B0604020202020204" pitchFamily="34" charset="0"/>
                <a:cs typeface="Arial" panose="020B0604020202020204" pitchFamily="34" charset="0"/>
              </a:rPr>
              <a:t>2. How can menopausal symptoms impact on the work of  RCM    members. </a:t>
            </a:r>
          </a:p>
          <a:p>
            <a:pPr marL="0" indent="0">
              <a:buNone/>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30mins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3.Feedback and discussions – </a:t>
            </a:r>
            <a:r>
              <a:rPr lang="en-US" sz="2000" b="1" dirty="0">
                <a:latin typeface="Arial" panose="020B0604020202020204" pitchFamily="34" charset="0"/>
                <a:cs typeface="Arial" panose="020B0604020202020204" pitchFamily="34" charset="0"/>
              </a:rPr>
              <a:t>10mins</a:t>
            </a:r>
          </a:p>
          <a:p>
            <a:pPr marL="0" indent="0">
              <a:buNone/>
            </a:pPr>
            <a:endParaRPr lang="en-US" sz="3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78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B5AAA-D929-7844-8438-BC25F0178DBC}"/>
              </a:ext>
            </a:extLst>
          </p:cNvPr>
          <p:cNvSpPr>
            <a:spLocks noGrp="1"/>
          </p:cNvSpPr>
          <p:nvPr>
            <p:ph type="sldNum" sz="quarter" idx="12"/>
          </p:nvPr>
        </p:nvSpPr>
        <p:spPr/>
        <p:txBody>
          <a:bodyPr/>
          <a:lstStyle/>
          <a:p>
            <a:fld id="{FFF6803D-388B-EB4B-A550-2641E0990F60}" type="slidenum">
              <a:rPr lang="en-US" smtClean="0"/>
              <a:t>16</a:t>
            </a:fld>
            <a:endParaRPr lang="en-US"/>
          </a:p>
        </p:txBody>
      </p:sp>
    </p:spTree>
    <p:extLst>
      <p:ext uri="{BB962C8B-B14F-4D97-AF65-F5344CB8AC3E}">
        <p14:creationId xmlns:p14="http://schemas.microsoft.com/office/powerpoint/2010/main" val="39671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2</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287079" y="145622"/>
            <a:ext cx="8228271" cy="698789"/>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1BDDF083-5FB1-5148-852A-1549EB8828AF}"/>
              </a:ext>
            </a:extLst>
          </p:cNvPr>
          <p:cNvSpPr txBox="1">
            <a:spLocks/>
          </p:cNvSpPr>
          <p:nvPr/>
        </p:nvSpPr>
        <p:spPr>
          <a:xfrm>
            <a:off x="628650" y="1825625"/>
            <a:ext cx="3943350" cy="1501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B4FA7F-4D75-F2A8-F11B-BB3A9C3FA3AD}"/>
              </a:ext>
            </a:extLst>
          </p:cNvPr>
          <p:cNvSpPr txBox="1"/>
          <p:nvPr/>
        </p:nvSpPr>
        <p:spPr>
          <a:xfrm>
            <a:off x="574157" y="1134452"/>
            <a:ext cx="6626742" cy="4524315"/>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 menopause is the end of a woman’s menstrual cycle and marks the end of her fertility. Medically speaking, menopause is a point in time 12 months after a woman’s last period. </a:t>
            </a:r>
          </a:p>
          <a:p>
            <a:endParaRPr lang="en-GB" b="1" dirty="0">
              <a:solidFill>
                <a:schemeClr val="accent2"/>
              </a:solidFill>
              <a:latin typeface="Arial" panose="020B0604020202020204" pitchFamily="34" charset="0"/>
              <a:cs typeface="Arial" panose="020B0604020202020204" pitchFamily="34" charset="0"/>
            </a:endParaRPr>
          </a:p>
          <a:p>
            <a:r>
              <a:rPr lang="en-GB" b="1" dirty="0">
                <a:solidFill>
                  <a:schemeClr val="accent2"/>
                </a:solidFill>
                <a:latin typeface="Arial" panose="020B0604020202020204" pitchFamily="34" charset="0"/>
                <a:cs typeface="Arial" panose="020B0604020202020204" pitchFamily="34" charset="0"/>
              </a:rPr>
              <a:t>Who is affected? </a:t>
            </a:r>
            <a:endParaRPr lang="en-GB" sz="3200" b="1" dirty="0">
              <a:solidFill>
                <a:schemeClr val="accent2"/>
              </a:solidFill>
              <a:latin typeface="Arial" panose="020B0604020202020204" pitchFamily="34" charset="0"/>
              <a:cs typeface="Arial" panose="020B0604020202020204" pitchFamily="34" charset="0"/>
            </a:endParaRPr>
          </a:p>
          <a:p>
            <a:endParaRPr lang="en-GB" dirty="0"/>
          </a:p>
          <a:p>
            <a:pPr marL="285750" indent="-285750">
              <a:buFont typeface="Arial" panose="020B0604020202020204" pitchFamily="34" charset="0"/>
              <a:buChar char="•"/>
            </a:pPr>
            <a:r>
              <a:rPr lang="en-GB" dirty="0"/>
              <a:t>All women will experience the menopause at some point in their lives.</a:t>
            </a:r>
          </a:p>
          <a:p>
            <a:pPr marL="285750" indent="-285750">
              <a:buFont typeface="Arial" panose="020B0604020202020204" pitchFamily="34" charset="0"/>
              <a:buChar char="•"/>
            </a:pPr>
            <a:r>
              <a:rPr lang="en-GB" dirty="0"/>
              <a:t>For most, it begins between the ages of 45 and 55, the UK the average age at the start of the menopause is 51.</a:t>
            </a:r>
          </a:p>
          <a:p>
            <a:pPr marL="285750" indent="-285750">
              <a:buFont typeface="Arial" panose="020B0604020202020204" pitchFamily="34" charset="0"/>
              <a:buChar char="•"/>
            </a:pPr>
            <a:r>
              <a:rPr lang="en-GB" dirty="0"/>
              <a:t>Approximately one in 100 women will experience it before the age of 40. (a premature menopause, or a menopause induced by medical treatment). </a:t>
            </a:r>
          </a:p>
          <a:p>
            <a:endParaRPr lang="en-GB" dirty="0"/>
          </a:p>
          <a:p>
            <a:r>
              <a:rPr lang="en-GB" dirty="0"/>
              <a:t>Not everyone who experiences the menopause is a woman. Trans, non-binary and intersex people can all go through the menopause.</a:t>
            </a:r>
          </a:p>
        </p:txBody>
      </p:sp>
      <p:sp>
        <p:nvSpPr>
          <p:cNvPr id="7" name="TextBox 6">
            <a:extLst>
              <a:ext uri="{FF2B5EF4-FFF2-40B4-BE49-F238E27FC236}">
                <a16:creationId xmlns:a16="http://schemas.microsoft.com/office/drawing/2014/main" id="{E86E1F40-B243-53F9-7540-BE78230CAC8B}"/>
              </a:ext>
            </a:extLst>
          </p:cNvPr>
          <p:cNvSpPr txBox="1"/>
          <p:nvPr/>
        </p:nvSpPr>
        <p:spPr>
          <a:xfrm>
            <a:off x="287079" y="282147"/>
            <a:ext cx="6897872" cy="707886"/>
          </a:xfrm>
          <a:prstGeom prst="rect">
            <a:avLst/>
          </a:prstGeom>
          <a:noFill/>
        </p:spPr>
        <p:txBody>
          <a:bodyPr wrap="square">
            <a:spAutoFit/>
          </a:bodyPr>
          <a:lstStyle/>
          <a:p>
            <a:r>
              <a:rPr lang="en-GB" sz="4000" dirty="0">
                <a:solidFill>
                  <a:schemeClr val="accent6">
                    <a:lumMod val="75000"/>
                  </a:schemeClr>
                </a:solidFill>
                <a:latin typeface="Arial" panose="020B0604020202020204" pitchFamily="34" charset="0"/>
                <a:cs typeface="Arial" panose="020B0604020202020204" pitchFamily="34" charset="0"/>
              </a:rPr>
              <a:t>  </a:t>
            </a:r>
            <a:r>
              <a:rPr lang="en-GB" sz="3600" dirty="0">
                <a:solidFill>
                  <a:schemeClr val="accent6">
                    <a:lumMod val="75000"/>
                  </a:schemeClr>
                </a:solidFill>
                <a:latin typeface="Arial" panose="020B0604020202020204" pitchFamily="34" charset="0"/>
                <a:cs typeface="Arial" panose="020B0604020202020204" pitchFamily="34" charset="0"/>
              </a:rPr>
              <a:t>What is the menopause? </a:t>
            </a:r>
          </a:p>
        </p:txBody>
      </p:sp>
    </p:spTree>
    <p:extLst>
      <p:ext uri="{BB962C8B-B14F-4D97-AF65-F5344CB8AC3E}">
        <p14:creationId xmlns:p14="http://schemas.microsoft.com/office/powerpoint/2010/main" val="228974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3</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7224C56-6FE5-B20F-F636-22593D274977}"/>
              </a:ext>
            </a:extLst>
          </p:cNvPr>
          <p:cNvSpPr txBox="1">
            <a:spLocks/>
          </p:cNvSpPr>
          <p:nvPr/>
        </p:nvSpPr>
        <p:spPr>
          <a:xfrm>
            <a:off x="584792" y="1286540"/>
            <a:ext cx="3290776" cy="44656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9C8ECA7-A061-EF5F-4553-1428888BF46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879" r="33699"/>
          <a:stretch/>
        </p:blipFill>
        <p:spPr>
          <a:xfrm>
            <a:off x="5621539" y="1858689"/>
            <a:ext cx="2076978" cy="3118419"/>
          </a:xfrm>
          <a:prstGeom prst="rect">
            <a:avLst/>
          </a:prstGeom>
        </p:spPr>
      </p:pic>
      <p:pic>
        <p:nvPicPr>
          <p:cNvPr id="16" name="Picture 15" descr="Shape&#10;&#10;Description automatically generated">
            <a:extLst>
              <a:ext uri="{FF2B5EF4-FFF2-40B4-BE49-F238E27FC236}">
                <a16:creationId xmlns:a16="http://schemas.microsoft.com/office/drawing/2014/main" id="{321A1164-C70D-8C41-BC0C-F9FC73583DD1}"/>
              </a:ext>
            </a:extLst>
          </p:cNvPr>
          <p:cNvPicPr>
            <a:picLocks noChangeAspect="1"/>
          </p:cNvPicPr>
          <p:nvPr/>
        </p:nvPicPr>
        <p:blipFill>
          <a:blip r:embed="rId5"/>
          <a:stretch>
            <a:fillRect/>
          </a:stretch>
        </p:blipFill>
        <p:spPr>
          <a:xfrm rot="5400000">
            <a:off x="5762717" y="-128902"/>
            <a:ext cx="1707848" cy="4289917"/>
          </a:xfrm>
          <a:prstGeom prst="rect">
            <a:avLst/>
          </a:prstGeom>
        </p:spPr>
      </p:pic>
      <p:pic>
        <p:nvPicPr>
          <p:cNvPr id="17" name="Picture 16" descr="Shape, background pattern&#10;&#10;Description automatically generated with medium confidence">
            <a:extLst>
              <a:ext uri="{FF2B5EF4-FFF2-40B4-BE49-F238E27FC236}">
                <a16:creationId xmlns:a16="http://schemas.microsoft.com/office/drawing/2014/main" id="{73BAEA3F-A938-384C-9F5F-66EEC60DE7A2}"/>
              </a:ext>
            </a:extLst>
          </p:cNvPr>
          <p:cNvPicPr>
            <a:picLocks noChangeAspect="1"/>
          </p:cNvPicPr>
          <p:nvPr/>
        </p:nvPicPr>
        <p:blipFill>
          <a:blip r:embed="rId6"/>
          <a:stretch>
            <a:fillRect/>
          </a:stretch>
        </p:blipFill>
        <p:spPr>
          <a:xfrm rot="5400000">
            <a:off x="5909292" y="2732145"/>
            <a:ext cx="1501472" cy="4289919"/>
          </a:xfrm>
          <a:prstGeom prst="rect">
            <a:avLst/>
          </a:prstGeom>
        </p:spPr>
      </p:pic>
      <p:sp>
        <p:nvSpPr>
          <p:cNvPr id="7" name="TextBox 6">
            <a:extLst>
              <a:ext uri="{FF2B5EF4-FFF2-40B4-BE49-F238E27FC236}">
                <a16:creationId xmlns:a16="http://schemas.microsoft.com/office/drawing/2014/main" id="{50F67E61-BA7E-C65A-48CA-19762E362666}"/>
              </a:ext>
            </a:extLst>
          </p:cNvPr>
          <p:cNvSpPr txBox="1"/>
          <p:nvPr/>
        </p:nvSpPr>
        <p:spPr>
          <a:xfrm>
            <a:off x="268539" y="365126"/>
            <a:ext cx="4289917" cy="4955203"/>
          </a:xfrm>
          <a:prstGeom prst="rect">
            <a:avLst/>
          </a:prstGeom>
          <a:noFill/>
        </p:spPr>
        <p:txBody>
          <a:bodyPr wrap="square">
            <a:spAutoFit/>
          </a:bodyPr>
          <a:lstStyle/>
          <a:p>
            <a:pPr marL="0"/>
            <a:r>
              <a:rPr lang="en-US" sz="2800" dirty="0">
                <a:solidFill>
                  <a:schemeClr val="accent6">
                    <a:lumMod val="75000"/>
                  </a:schemeClr>
                </a:solidFill>
                <a:latin typeface="Arial" panose="020B0604020202020204" pitchFamily="34" charset="0"/>
                <a:cs typeface="Arial" panose="020B0604020202020204" pitchFamily="34" charset="0"/>
              </a:rPr>
              <a:t>Menopause in Maternity</a:t>
            </a:r>
          </a:p>
          <a:p>
            <a:pPr marL="0"/>
            <a:endParaRPr lang="en-US" sz="1600" dirty="0">
              <a:latin typeface="Arial" panose="020B0604020202020204" pitchFamily="34" charset="0"/>
              <a:cs typeface="Arial" panose="020B0604020202020204" pitchFamily="34" charset="0"/>
            </a:endParaRPr>
          </a:p>
          <a:p>
            <a:pPr marL="0"/>
            <a:endParaRPr lang="en-US" sz="1600" dirty="0">
              <a:latin typeface="Arial" panose="020B0604020202020204" pitchFamily="34" charset="0"/>
              <a:cs typeface="Arial" panose="020B0604020202020204" pitchFamily="34" charset="0"/>
            </a:endParaRPr>
          </a:p>
          <a:p>
            <a:pPr marL="0"/>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Predominantly female workforce many in late 40s to mid-50s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 of March 2022, 39% of midwives working in England were aged 45 and over.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22% of midwives were aged between 45 and 54 – the age at which the majority of women begin to experience menopausal symptoms.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over 99% of midwives are women, this means nearly a quarter of midwives could be experiencing the menopause at any one time.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Work in maternity units  physically, mentally and emotional demanding.</a:t>
            </a:r>
            <a:endParaRPr lang="en-GB" sz="1600" dirty="0"/>
          </a:p>
        </p:txBody>
      </p:sp>
    </p:spTree>
    <p:extLst>
      <p:ext uri="{BB962C8B-B14F-4D97-AF65-F5344CB8AC3E}">
        <p14:creationId xmlns:p14="http://schemas.microsoft.com/office/powerpoint/2010/main" val="28062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4</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5"/>
                </a:solidFill>
                <a:latin typeface="Arial" panose="020B0604020202020204" pitchFamily="34" charset="0"/>
                <a:cs typeface="Arial" panose="020B0604020202020204" pitchFamily="34" charset="0"/>
              </a:rPr>
              <a:t>Menopause symptoms</a:t>
            </a:r>
          </a:p>
        </p:txBody>
      </p:sp>
      <p:sp>
        <p:nvSpPr>
          <p:cNvPr id="15" name="Content Placeholder 2">
            <a:extLst>
              <a:ext uri="{FF2B5EF4-FFF2-40B4-BE49-F238E27FC236}">
                <a16:creationId xmlns:a16="http://schemas.microsoft.com/office/drawing/2014/main" id="{1BDDF083-5FB1-5148-852A-1549EB8828AF}"/>
              </a:ext>
            </a:extLst>
          </p:cNvPr>
          <p:cNvSpPr txBox="1">
            <a:spLocks/>
          </p:cNvSpPr>
          <p:nvPr/>
        </p:nvSpPr>
        <p:spPr>
          <a:xfrm>
            <a:off x="628650" y="1825625"/>
            <a:ext cx="3943350" cy="1501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EE9A154-CE98-651D-8ECA-B368C8F25553}"/>
              </a:ext>
            </a:extLst>
          </p:cNvPr>
          <p:cNvSpPr txBox="1"/>
          <p:nvPr/>
        </p:nvSpPr>
        <p:spPr>
          <a:xfrm>
            <a:off x="457200" y="1461977"/>
            <a:ext cx="6400800" cy="3970318"/>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 menopause is different for every woman.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 number of symptoms, the most common of which are: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Hot flushes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Night sweats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Depression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Anxiety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Panic attacks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Mood swings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Irritability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Problems with memory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Loss of confidence </a:t>
            </a:r>
          </a:p>
        </p:txBody>
      </p:sp>
    </p:spTree>
    <p:extLst>
      <p:ext uri="{BB962C8B-B14F-4D97-AF65-F5344CB8AC3E}">
        <p14:creationId xmlns:p14="http://schemas.microsoft.com/office/powerpoint/2010/main" val="144949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5</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accent5"/>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1BDDF083-5FB1-5148-852A-1549EB8828AF}"/>
              </a:ext>
            </a:extLst>
          </p:cNvPr>
          <p:cNvSpPr txBox="1">
            <a:spLocks/>
          </p:cNvSpPr>
          <p:nvPr/>
        </p:nvSpPr>
        <p:spPr>
          <a:xfrm>
            <a:off x="628650" y="1825625"/>
            <a:ext cx="3943350" cy="1501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393120-9BAA-51D9-BA9D-B84D93123794}"/>
              </a:ext>
            </a:extLst>
          </p:cNvPr>
          <p:cNvSpPr txBox="1"/>
          <p:nvPr/>
        </p:nvSpPr>
        <p:spPr>
          <a:xfrm>
            <a:off x="414670" y="1451344"/>
            <a:ext cx="6483202" cy="4524315"/>
          </a:xfrm>
          <a:prstGeom prst="rect">
            <a:avLst/>
          </a:prstGeom>
          <a:noFill/>
        </p:spPr>
        <p:txBody>
          <a:bodyPr wrap="square">
            <a:spAutoFit/>
          </a:bodyPr>
          <a:lstStyle/>
          <a:p>
            <a:r>
              <a:rPr lang="en-GB" dirty="0"/>
              <a:t>• </a:t>
            </a:r>
            <a:r>
              <a:rPr lang="en-GB" dirty="0">
                <a:latin typeface="Arial" panose="020B0604020202020204" pitchFamily="34" charset="0"/>
                <a:cs typeface="Arial" panose="020B0604020202020204" pitchFamily="34" charset="0"/>
              </a:rPr>
              <a:t>Sleep disturbances and insomnia </a:t>
            </a:r>
          </a:p>
          <a:p>
            <a:r>
              <a:rPr lang="en-GB" dirty="0">
                <a:latin typeface="Arial" panose="020B0604020202020204" pitchFamily="34" charset="0"/>
                <a:cs typeface="Arial" panose="020B0604020202020204" pitchFamily="34" charset="0"/>
              </a:rPr>
              <a:t>• Fatigue </a:t>
            </a:r>
          </a:p>
          <a:p>
            <a:r>
              <a:rPr lang="en-GB" dirty="0">
                <a:latin typeface="Arial" panose="020B0604020202020204" pitchFamily="34" charset="0"/>
                <a:cs typeface="Arial" panose="020B0604020202020204" pitchFamily="34" charset="0"/>
              </a:rPr>
              <a:t>• Poor concentration and memory </a:t>
            </a:r>
          </a:p>
          <a:p>
            <a:r>
              <a:rPr lang="en-GB" dirty="0">
                <a:latin typeface="Arial" panose="020B0604020202020204" pitchFamily="34" charset="0"/>
                <a:cs typeface="Arial" panose="020B0604020202020204" pitchFamily="34" charset="0"/>
              </a:rPr>
              <a:t>• Headaches </a:t>
            </a:r>
          </a:p>
          <a:p>
            <a:r>
              <a:rPr lang="en-GB" dirty="0">
                <a:latin typeface="Arial" panose="020B0604020202020204" pitchFamily="34" charset="0"/>
                <a:cs typeface="Arial" panose="020B0604020202020204" pitchFamily="34" charset="0"/>
              </a:rPr>
              <a:t>• Heavy, irregular or painful periods </a:t>
            </a:r>
          </a:p>
          <a:p>
            <a:r>
              <a:rPr lang="en-GB" dirty="0">
                <a:latin typeface="Arial" panose="020B0604020202020204" pitchFamily="34" charset="0"/>
                <a:cs typeface="Arial" panose="020B0604020202020204" pitchFamily="34" charset="0"/>
              </a:rPr>
              <a:t>• Vaginal itching, dryness and discomfort </a:t>
            </a:r>
          </a:p>
          <a:p>
            <a:r>
              <a:rPr lang="en-GB" dirty="0">
                <a:latin typeface="Arial" panose="020B0604020202020204" pitchFamily="34" charset="0"/>
                <a:cs typeface="Arial" panose="020B0604020202020204" pitchFamily="34" charset="0"/>
              </a:rPr>
              <a:t>• Loss of libido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Many factors and personal circumstances can affect how someone experiences the menopause. </a:t>
            </a:r>
          </a:p>
          <a:p>
            <a:r>
              <a:rPr lang="en-GB" dirty="0">
                <a:latin typeface="Arial" panose="020B0604020202020204" pitchFamily="34" charset="0"/>
                <a:cs typeface="Arial" panose="020B0604020202020204" pitchFamily="34" charset="0"/>
              </a:rPr>
              <a:t>Some protected characteristics can influence the way the menopause affects an individual. </a:t>
            </a:r>
          </a:p>
          <a:p>
            <a:r>
              <a:rPr lang="en-GB" dirty="0">
                <a:latin typeface="Arial" panose="020B0604020202020204" pitchFamily="34" charset="0"/>
                <a:cs typeface="Arial" panose="020B0604020202020204" pitchFamily="34" charset="0"/>
              </a:rPr>
              <a:t>The following examples are designed to illustrate the diversity of menopause experiences, and do not constitute an exhaustive list</a:t>
            </a:r>
          </a:p>
        </p:txBody>
      </p:sp>
      <p:sp>
        <p:nvSpPr>
          <p:cNvPr id="3" name="Title 1">
            <a:extLst>
              <a:ext uri="{FF2B5EF4-FFF2-40B4-BE49-F238E27FC236}">
                <a16:creationId xmlns:a16="http://schemas.microsoft.com/office/drawing/2014/main" id="{02170390-6319-84FD-A37E-F312F895BA04}"/>
              </a:ext>
            </a:extLst>
          </p:cNvPr>
          <p:cNvSpPr txBox="1">
            <a:spLocks/>
          </p:cNvSpPr>
          <p:nvPr/>
        </p:nvSpPr>
        <p:spPr>
          <a:xfrm>
            <a:off x="781050" y="5175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5"/>
                </a:solidFill>
                <a:latin typeface="Arial" panose="020B0604020202020204" pitchFamily="34" charset="0"/>
                <a:cs typeface="Arial" panose="020B0604020202020204" pitchFamily="34" charset="0"/>
              </a:rPr>
              <a:t>Menopause symptoms</a:t>
            </a:r>
          </a:p>
        </p:txBody>
      </p:sp>
    </p:spTree>
    <p:extLst>
      <p:ext uri="{BB962C8B-B14F-4D97-AF65-F5344CB8AC3E}">
        <p14:creationId xmlns:p14="http://schemas.microsoft.com/office/powerpoint/2010/main" val="65564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6</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4689081" y="2148438"/>
            <a:ext cx="3706319" cy="2474595"/>
          </a:xfrm>
          <a:prstGeom prst="rect">
            <a:avLst/>
          </a:prstGeom>
        </p:spPr>
      </p:pic>
      <p:sp>
        <p:nvSpPr>
          <p:cNvPr id="5" name="Title 1">
            <a:extLst>
              <a:ext uri="{FF2B5EF4-FFF2-40B4-BE49-F238E27FC236}">
                <a16:creationId xmlns:a16="http://schemas.microsoft.com/office/drawing/2014/main" id="{0C6D3C0F-42C3-7E43-8A84-B6D3BCA91721}"/>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5"/>
                </a:solidFill>
                <a:latin typeface="Arial" panose="020B0604020202020204" pitchFamily="34" charset="0"/>
                <a:cs typeface="Arial" panose="020B0604020202020204" pitchFamily="34" charset="0"/>
              </a:rPr>
              <a:t>Menopause in maternity</a:t>
            </a:r>
          </a:p>
        </p:txBody>
      </p:sp>
      <p:sp>
        <p:nvSpPr>
          <p:cNvPr id="6" name="Content Placeholder 2">
            <a:extLst>
              <a:ext uri="{FF2B5EF4-FFF2-40B4-BE49-F238E27FC236}">
                <a16:creationId xmlns:a16="http://schemas.microsoft.com/office/drawing/2014/main" id="{A9052766-A223-FD45-B8FE-83FDE8D6D356}"/>
              </a:ext>
            </a:extLst>
          </p:cNvPr>
          <p:cNvSpPr txBox="1">
            <a:spLocks/>
          </p:cNvSpPr>
          <p:nvPr/>
        </p:nvSpPr>
        <p:spPr>
          <a:xfrm>
            <a:off x="441811" y="2503967"/>
            <a:ext cx="4066953" cy="25449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With a nearly entirely female workforce, almost a quarter of maternity staff could be experiencing the menopause at any one time.</a:t>
            </a:r>
          </a:p>
          <a:p>
            <a:r>
              <a:rPr lang="en-GB" sz="1600" b="1" dirty="0">
                <a:latin typeface="Arial" panose="020B0604020202020204" pitchFamily="34" charset="0"/>
                <a:cs typeface="Arial" panose="020B0604020202020204" pitchFamily="34" charset="0"/>
              </a:rPr>
              <a:t>No one should suffer in silence</a:t>
            </a:r>
            <a:endParaRPr lang="en-US" sz="1600" b="1" dirty="0">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EF5332A9-9587-734C-93B0-0BF63F344387}"/>
              </a:ext>
            </a:extLst>
          </p:cNvPr>
          <p:cNvPicPr>
            <a:picLocks noChangeAspect="1"/>
          </p:cNvPicPr>
          <p:nvPr/>
        </p:nvPicPr>
        <p:blipFill>
          <a:blip r:embed="rId4"/>
          <a:stretch>
            <a:fillRect/>
          </a:stretch>
        </p:blipFill>
        <p:spPr>
          <a:xfrm>
            <a:off x="4569130" y="1825625"/>
            <a:ext cx="1092078" cy="3120222"/>
          </a:xfrm>
          <a:prstGeom prst="rect">
            <a:avLst/>
          </a:prstGeom>
        </p:spPr>
      </p:pic>
      <p:pic>
        <p:nvPicPr>
          <p:cNvPr id="8" name="Picture 7" descr="Shape, background pattern&#10;&#10;Description automatically generated with medium confidence">
            <a:extLst>
              <a:ext uri="{FF2B5EF4-FFF2-40B4-BE49-F238E27FC236}">
                <a16:creationId xmlns:a16="http://schemas.microsoft.com/office/drawing/2014/main" id="{A13BBB5A-77DF-9742-ACDD-CFB7441F3448}"/>
              </a:ext>
            </a:extLst>
          </p:cNvPr>
          <p:cNvPicPr>
            <a:picLocks noChangeAspect="1"/>
          </p:cNvPicPr>
          <p:nvPr/>
        </p:nvPicPr>
        <p:blipFill>
          <a:blip r:embed="rId5"/>
          <a:stretch>
            <a:fillRect/>
          </a:stretch>
        </p:blipFill>
        <p:spPr>
          <a:xfrm>
            <a:off x="7423272" y="1825625"/>
            <a:ext cx="1092078" cy="3120222"/>
          </a:xfrm>
          <a:prstGeom prst="rect">
            <a:avLst/>
          </a:prstGeom>
        </p:spPr>
      </p:pic>
      <p:pic>
        <p:nvPicPr>
          <p:cNvPr id="3" name="Picture 2">
            <a:extLst>
              <a:ext uri="{FF2B5EF4-FFF2-40B4-BE49-F238E27FC236}">
                <a16:creationId xmlns:a16="http://schemas.microsoft.com/office/drawing/2014/main" id="{5E583D26-F7B5-4D0F-FD00-2C17BBA0B7CD}"/>
              </a:ext>
            </a:extLst>
          </p:cNvPr>
          <p:cNvPicPr>
            <a:picLocks noChangeAspect="1"/>
          </p:cNvPicPr>
          <p:nvPr/>
        </p:nvPicPr>
        <p:blipFill>
          <a:blip r:embed="rId6"/>
          <a:srcRect/>
          <a:stretch/>
        </p:blipFill>
        <p:spPr>
          <a:xfrm>
            <a:off x="0" y="0"/>
            <a:ext cx="9144000" cy="6858000"/>
          </a:xfrm>
          <a:prstGeom prst="rect">
            <a:avLst/>
          </a:prstGeom>
        </p:spPr>
      </p:pic>
    </p:spTree>
    <p:extLst>
      <p:ext uri="{BB962C8B-B14F-4D97-AF65-F5344CB8AC3E}">
        <p14:creationId xmlns:p14="http://schemas.microsoft.com/office/powerpoint/2010/main" val="412481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7</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pic>
        <p:nvPicPr>
          <p:cNvPr id="10" name="Picture 9" descr="Shape&#10;&#10;Description automatically generated">
            <a:extLst>
              <a:ext uri="{FF2B5EF4-FFF2-40B4-BE49-F238E27FC236}">
                <a16:creationId xmlns:a16="http://schemas.microsoft.com/office/drawing/2014/main" id="{DF754811-9120-A842-AB07-A5255F75F76F}"/>
              </a:ext>
            </a:extLst>
          </p:cNvPr>
          <p:cNvPicPr>
            <a:picLocks noChangeAspect="1"/>
          </p:cNvPicPr>
          <p:nvPr/>
        </p:nvPicPr>
        <p:blipFill>
          <a:blip r:embed="rId3"/>
          <a:stretch>
            <a:fillRect/>
          </a:stretch>
        </p:blipFill>
        <p:spPr>
          <a:xfrm>
            <a:off x="760164" y="790917"/>
            <a:ext cx="1454226" cy="4154930"/>
          </a:xfrm>
          <a:prstGeom prst="rect">
            <a:avLst/>
          </a:prstGeom>
        </p:spPr>
      </p:pic>
      <p:pic>
        <p:nvPicPr>
          <p:cNvPr id="11" name="Picture 10" descr="Shape, background pattern&#10;&#10;Description automatically generated with medium confidence">
            <a:extLst>
              <a:ext uri="{FF2B5EF4-FFF2-40B4-BE49-F238E27FC236}">
                <a16:creationId xmlns:a16="http://schemas.microsoft.com/office/drawing/2014/main" id="{B3881671-8E63-114A-9D41-A67D00D27585}"/>
              </a:ext>
            </a:extLst>
          </p:cNvPr>
          <p:cNvPicPr>
            <a:picLocks noChangeAspect="1"/>
          </p:cNvPicPr>
          <p:nvPr/>
        </p:nvPicPr>
        <p:blipFill>
          <a:blip r:embed="rId4"/>
          <a:stretch>
            <a:fillRect/>
          </a:stretch>
        </p:blipFill>
        <p:spPr>
          <a:xfrm>
            <a:off x="7061124" y="790917"/>
            <a:ext cx="1454226" cy="4154930"/>
          </a:xfrm>
          <a:prstGeom prst="rect">
            <a:avLst/>
          </a:prstGeom>
        </p:spPr>
      </p:pic>
      <p:sp>
        <p:nvSpPr>
          <p:cNvPr id="12" name="Title 1">
            <a:extLst>
              <a:ext uri="{FF2B5EF4-FFF2-40B4-BE49-F238E27FC236}">
                <a16:creationId xmlns:a16="http://schemas.microsoft.com/office/drawing/2014/main" id="{D877DB64-A9D1-F741-BCD3-D060F0D62266}"/>
              </a:ext>
            </a:extLst>
          </p:cNvPr>
          <p:cNvSpPr txBox="1">
            <a:spLocks/>
          </p:cNvSpPr>
          <p:nvPr/>
        </p:nvSpPr>
        <p:spPr>
          <a:xfrm>
            <a:off x="2214391" y="1575412"/>
            <a:ext cx="4846734"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2800" b="1" dirty="0">
              <a:latin typeface="Arial" panose="020B0604020202020204" pitchFamily="34" charset="0"/>
              <a:cs typeface="Arial" panose="020B0604020202020204" pitchFamily="34" charset="0"/>
            </a:endParaRPr>
          </a:p>
          <a:p>
            <a:pPr algn="l">
              <a:lnSpc>
                <a:spcPct val="100000"/>
              </a:lnSpc>
            </a:pPr>
            <a:endParaRPr lang="en-US" sz="2800" dirty="0">
              <a:latin typeface="Arial" panose="020B0604020202020204" pitchFamily="34" charset="0"/>
              <a:cs typeface="Arial" panose="020B0604020202020204" pitchFamily="34" charset="0"/>
            </a:endParaRPr>
          </a:p>
          <a:p>
            <a:pPr algn="l">
              <a:lnSpc>
                <a:spcPct val="100000"/>
              </a:lnSpc>
            </a:pP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DEDD836-D011-78F9-08D5-26531C696E68}"/>
              </a:ext>
            </a:extLst>
          </p:cNvPr>
          <p:cNvSpPr txBox="1"/>
          <p:nvPr/>
        </p:nvSpPr>
        <p:spPr>
          <a:xfrm>
            <a:off x="2207585" y="1714220"/>
            <a:ext cx="4728830" cy="230832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“Having suffered a terrible menopause that resulted in [the] need for mental health counselling and antidepressants, I feel this is an area for improvement”</a:t>
            </a:r>
          </a:p>
        </p:txBody>
      </p:sp>
    </p:spTree>
    <p:extLst>
      <p:ext uri="{BB962C8B-B14F-4D97-AF65-F5344CB8AC3E}">
        <p14:creationId xmlns:p14="http://schemas.microsoft.com/office/powerpoint/2010/main" val="270851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8</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pic>
        <p:nvPicPr>
          <p:cNvPr id="10" name="Picture 9" descr="Shape&#10;&#10;Description automatically generated">
            <a:extLst>
              <a:ext uri="{FF2B5EF4-FFF2-40B4-BE49-F238E27FC236}">
                <a16:creationId xmlns:a16="http://schemas.microsoft.com/office/drawing/2014/main" id="{DF754811-9120-A842-AB07-A5255F75F76F}"/>
              </a:ext>
            </a:extLst>
          </p:cNvPr>
          <p:cNvPicPr>
            <a:picLocks noChangeAspect="1"/>
          </p:cNvPicPr>
          <p:nvPr/>
        </p:nvPicPr>
        <p:blipFill>
          <a:blip r:embed="rId3"/>
          <a:stretch>
            <a:fillRect/>
          </a:stretch>
        </p:blipFill>
        <p:spPr>
          <a:xfrm>
            <a:off x="760165" y="790917"/>
            <a:ext cx="1454226" cy="4154930"/>
          </a:xfrm>
          <a:prstGeom prst="rect">
            <a:avLst/>
          </a:prstGeom>
        </p:spPr>
      </p:pic>
      <p:pic>
        <p:nvPicPr>
          <p:cNvPr id="11" name="Picture 10" descr="Shape, background pattern&#10;&#10;Description automatically generated with medium confidence">
            <a:extLst>
              <a:ext uri="{FF2B5EF4-FFF2-40B4-BE49-F238E27FC236}">
                <a16:creationId xmlns:a16="http://schemas.microsoft.com/office/drawing/2014/main" id="{B3881671-8E63-114A-9D41-A67D00D27585}"/>
              </a:ext>
            </a:extLst>
          </p:cNvPr>
          <p:cNvPicPr>
            <a:picLocks noChangeAspect="1"/>
          </p:cNvPicPr>
          <p:nvPr/>
        </p:nvPicPr>
        <p:blipFill>
          <a:blip r:embed="rId4"/>
          <a:stretch>
            <a:fillRect/>
          </a:stretch>
        </p:blipFill>
        <p:spPr>
          <a:xfrm>
            <a:off x="7061124" y="790917"/>
            <a:ext cx="1454226" cy="4154930"/>
          </a:xfrm>
          <a:prstGeom prst="rect">
            <a:avLst/>
          </a:prstGeom>
        </p:spPr>
      </p:pic>
      <p:sp>
        <p:nvSpPr>
          <p:cNvPr id="12" name="Title 1">
            <a:extLst>
              <a:ext uri="{FF2B5EF4-FFF2-40B4-BE49-F238E27FC236}">
                <a16:creationId xmlns:a16="http://schemas.microsoft.com/office/drawing/2014/main" id="{D877DB64-A9D1-F741-BCD3-D060F0D62266}"/>
              </a:ext>
            </a:extLst>
          </p:cNvPr>
          <p:cNvSpPr txBox="1">
            <a:spLocks/>
          </p:cNvSpPr>
          <p:nvPr/>
        </p:nvSpPr>
        <p:spPr>
          <a:xfrm>
            <a:off x="2214391" y="1575412"/>
            <a:ext cx="4846734"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2800" b="1" dirty="0">
              <a:latin typeface="Arial" panose="020B0604020202020204" pitchFamily="34" charset="0"/>
              <a:cs typeface="Arial" panose="020B0604020202020204" pitchFamily="34" charset="0"/>
            </a:endParaRPr>
          </a:p>
          <a:p>
            <a:pPr algn="l">
              <a:lnSpc>
                <a:spcPct val="100000"/>
              </a:lnSpc>
            </a:pPr>
            <a:endParaRPr lang="en-US" sz="2800" dirty="0">
              <a:latin typeface="Arial" panose="020B0604020202020204" pitchFamily="34" charset="0"/>
              <a:cs typeface="Arial" panose="020B0604020202020204" pitchFamily="34" charset="0"/>
            </a:endParaRPr>
          </a:p>
          <a:p>
            <a:pPr algn="l">
              <a:lnSpc>
                <a:spcPct val="100000"/>
              </a:lnSpc>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1BB903-9DFE-7567-69DC-418F77F03236}"/>
              </a:ext>
            </a:extLst>
          </p:cNvPr>
          <p:cNvSpPr txBox="1"/>
          <p:nvPr/>
        </p:nvSpPr>
        <p:spPr>
          <a:xfrm>
            <a:off x="2398576" y="1355802"/>
            <a:ext cx="4493885" cy="2862322"/>
          </a:xfrm>
          <a:prstGeom prst="rect">
            <a:avLst/>
          </a:prstGeom>
          <a:noFill/>
        </p:spPr>
        <p:txBody>
          <a:bodyPr wrap="square">
            <a:spAutoFit/>
          </a:bodyPr>
          <a:lstStyle/>
          <a:p>
            <a:r>
              <a:rPr lang="en-GB" dirty="0"/>
              <a:t>“</a:t>
            </a:r>
            <a:r>
              <a:rPr lang="en-GB" sz="2000" dirty="0">
                <a:latin typeface="Arial" panose="020B0604020202020204" pitchFamily="34" charset="0"/>
                <a:cs typeface="Arial" panose="020B0604020202020204" pitchFamily="34" charset="0"/>
              </a:rPr>
              <a:t>Previously I didn’t ask for adjustments when I probably needed it because I didn’t want to make a fuss when others were working hard. I didn’t want to let families and the service down. But working without caring for myself made me even more sick so after eight years of struggling I finally had to make some changes</a:t>
            </a:r>
          </a:p>
        </p:txBody>
      </p:sp>
    </p:spTree>
    <p:extLst>
      <p:ext uri="{BB962C8B-B14F-4D97-AF65-F5344CB8AC3E}">
        <p14:creationId xmlns:p14="http://schemas.microsoft.com/office/powerpoint/2010/main" val="107833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9</a:t>
            </a:fld>
            <a:endParaRPr lang="en-US"/>
          </a:p>
        </p:txBody>
      </p:sp>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92518"/>
            <a:ext cx="9144000" cy="6858000"/>
          </a:xfrm>
          <a:prstGeom prst="rect">
            <a:avLst/>
          </a:prstGeom>
        </p:spPr>
      </p:pic>
      <p:pic>
        <p:nvPicPr>
          <p:cNvPr id="10" name="Picture 9" descr="Shape&#10;&#10;Description automatically generated">
            <a:extLst>
              <a:ext uri="{FF2B5EF4-FFF2-40B4-BE49-F238E27FC236}">
                <a16:creationId xmlns:a16="http://schemas.microsoft.com/office/drawing/2014/main" id="{DF754811-9120-A842-AB07-A5255F75F76F}"/>
              </a:ext>
            </a:extLst>
          </p:cNvPr>
          <p:cNvPicPr>
            <a:picLocks noChangeAspect="1"/>
          </p:cNvPicPr>
          <p:nvPr/>
        </p:nvPicPr>
        <p:blipFill>
          <a:blip r:embed="rId3"/>
          <a:stretch>
            <a:fillRect/>
          </a:stretch>
        </p:blipFill>
        <p:spPr>
          <a:xfrm>
            <a:off x="760165" y="790917"/>
            <a:ext cx="1454226" cy="4154930"/>
          </a:xfrm>
          <a:prstGeom prst="rect">
            <a:avLst/>
          </a:prstGeom>
        </p:spPr>
      </p:pic>
      <p:pic>
        <p:nvPicPr>
          <p:cNvPr id="11" name="Picture 10" descr="Shape, background pattern&#10;&#10;Description automatically generated with medium confidence">
            <a:extLst>
              <a:ext uri="{FF2B5EF4-FFF2-40B4-BE49-F238E27FC236}">
                <a16:creationId xmlns:a16="http://schemas.microsoft.com/office/drawing/2014/main" id="{B3881671-8E63-114A-9D41-A67D00D27585}"/>
              </a:ext>
            </a:extLst>
          </p:cNvPr>
          <p:cNvPicPr>
            <a:picLocks noChangeAspect="1"/>
          </p:cNvPicPr>
          <p:nvPr/>
        </p:nvPicPr>
        <p:blipFill>
          <a:blip r:embed="rId4"/>
          <a:stretch>
            <a:fillRect/>
          </a:stretch>
        </p:blipFill>
        <p:spPr>
          <a:xfrm>
            <a:off x="7061124" y="790917"/>
            <a:ext cx="1454226" cy="4154930"/>
          </a:xfrm>
          <a:prstGeom prst="rect">
            <a:avLst/>
          </a:prstGeom>
        </p:spPr>
      </p:pic>
      <p:sp>
        <p:nvSpPr>
          <p:cNvPr id="12" name="Title 1">
            <a:extLst>
              <a:ext uri="{FF2B5EF4-FFF2-40B4-BE49-F238E27FC236}">
                <a16:creationId xmlns:a16="http://schemas.microsoft.com/office/drawing/2014/main" id="{D877DB64-A9D1-F741-BCD3-D060F0D62266}"/>
              </a:ext>
            </a:extLst>
          </p:cNvPr>
          <p:cNvSpPr txBox="1">
            <a:spLocks/>
          </p:cNvSpPr>
          <p:nvPr/>
        </p:nvSpPr>
        <p:spPr>
          <a:xfrm>
            <a:off x="2214391" y="1575412"/>
            <a:ext cx="4846734"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2800" b="1" dirty="0">
              <a:latin typeface="Arial" panose="020B0604020202020204" pitchFamily="34" charset="0"/>
              <a:cs typeface="Arial" panose="020B0604020202020204" pitchFamily="34" charset="0"/>
            </a:endParaRPr>
          </a:p>
          <a:p>
            <a:pPr algn="l">
              <a:lnSpc>
                <a:spcPct val="100000"/>
              </a:lnSpc>
            </a:pPr>
            <a:endParaRPr lang="en-US" sz="2800" dirty="0">
              <a:latin typeface="Arial" panose="020B0604020202020204" pitchFamily="34" charset="0"/>
              <a:cs typeface="Arial" panose="020B0604020202020204" pitchFamily="34" charset="0"/>
            </a:endParaRPr>
          </a:p>
          <a:p>
            <a:pPr algn="l">
              <a:lnSpc>
                <a:spcPct val="100000"/>
              </a:lnSpc>
            </a:pPr>
            <a:endParaRPr lang="en-US" sz="28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042FE3E4-E53B-10C1-1A92-62A3209B57BB}"/>
              </a:ext>
            </a:extLst>
          </p:cNvPr>
          <p:cNvSpPr>
            <a:spLocks noChangeArrowheads="1"/>
          </p:cNvSpPr>
          <p:nvPr/>
        </p:nvSpPr>
        <p:spPr bwMode="auto">
          <a:xfrm>
            <a:off x="2499666" y="1406061"/>
            <a:ext cx="4346847" cy="369602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85800" lvl="2" defTabSz="914400" eaLnBrk="1" hangingPunct="1">
              <a:lnSpc>
                <a:spcPct val="90000"/>
              </a:lnSpc>
              <a:spcAft>
                <a:spcPts val="600"/>
              </a:spcAft>
            </a:pPr>
            <a:r>
              <a:rPr kumimoji="0" lang="en-US" altLang="en-US" sz="1600" b="1" i="0" u="none" strike="noStrike" cap="none" normalizeH="0" baseline="0" dirty="0">
                <a:ln>
                  <a:noFill/>
                </a:ln>
                <a:solidFill>
                  <a:srgbClr val="FF0000"/>
                </a:solidFill>
                <a:effectLst/>
                <a:cs typeface="Arial" panose="020B0604020202020204" pitchFamily="34" charset="0"/>
              </a:rPr>
              <a:t>The role of the union rep</a:t>
            </a:r>
          </a:p>
          <a:p>
            <a:pPr marR="0" lvl="0" defTabSz="914400" eaLnBrk="1" fontAlgn="base" hangingPunct="1">
              <a:lnSpc>
                <a:spcPct val="90000"/>
              </a:lnSpc>
              <a:spcBef>
                <a:spcPct val="0"/>
              </a:spcBef>
              <a:spcAft>
                <a:spcPts val="600"/>
              </a:spcAft>
              <a:buClrTx/>
              <a:buSzTx/>
              <a:tabLst/>
            </a:pPr>
            <a:r>
              <a:rPr kumimoji="0" lang="en-US" altLang="en-US" sz="1400" b="0" i="0" u="none" strike="noStrike" cap="none" normalizeH="0" baseline="0" dirty="0">
                <a:ln>
                  <a:noFill/>
                </a:ln>
                <a:effectLst/>
                <a:cs typeface="Arial" panose="020B0604020202020204" pitchFamily="34" charset="0"/>
              </a:rPr>
              <a:t>It is important that trade unions raise the issue in the workplace and make sure that employers are aware of their responsibilities to ensure that conditions in the workplace do not make the symptoms worse. Women who are experiencing the menopause also need to know that there is someone they can go to discuss any difficulties they are having.</a:t>
            </a:r>
          </a:p>
          <a:p>
            <a:pPr marL="0" marR="0" lvl="0" indent="-228600" defTabSz="914400" eaLnBrk="1" fontAlgn="base" hangingPunct="1">
              <a:lnSpc>
                <a:spcPct val="90000"/>
              </a:lnSpc>
              <a:spcBef>
                <a:spcPct val="0"/>
              </a:spcBef>
              <a:spcAft>
                <a:spcPts val="600"/>
              </a:spcAft>
              <a:buClrTx/>
              <a:buSzTx/>
              <a:buFont typeface="Arial" panose="020B0604020202020204" pitchFamily="34" charset="0"/>
              <a:buChar char="•"/>
              <a:tabLst/>
            </a:pPr>
            <a:endParaRPr lang="en-US" altLang="en-US" sz="1400" dirty="0">
              <a:solidFill>
                <a:srgbClr val="FF0000"/>
              </a:solidFill>
              <a:cs typeface="Arial" panose="020B0604020202020204" pitchFamily="34" charset="0"/>
            </a:endParaRPr>
          </a:p>
          <a:p>
            <a:pPr marR="0" lvl="0" defTabSz="914400" eaLnBrk="1" fontAlgn="base" hangingPunct="1">
              <a:lnSpc>
                <a:spcPct val="90000"/>
              </a:lnSpc>
              <a:spcBef>
                <a:spcPct val="0"/>
              </a:spcBef>
              <a:spcAft>
                <a:spcPts val="600"/>
              </a:spcAft>
              <a:buClrTx/>
              <a:buSzTx/>
              <a:tabLst/>
            </a:pPr>
            <a:r>
              <a:rPr kumimoji="0" lang="en-US" altLang="en-US" sz="1400" b="1" i="0" u="none" strike="noStrike" cap="none" normalizeH="0" baseline="0" dirty="0">
                <a:ln>
                  <a:noFill/>
                </a:ln>
                <a:solidFill>
                  <a:srgbClr val="FF0000"/>
                </a:solidFill>
                <a:effectLst/>
                <a:cs typeface="Arial" panose="020B0604020202020204" pitchFamily="34" charset="0"/>
              </a:rPr>
              <a:t>Why the menopause is a trade union issue</a:t>
            </a:r>
          </a:p>
          <a:p>
            <a:pPr marR="0" lvl="0" defTabSz="914400" eaLnBrk="1" fontAlgn="base" hangingPunct="1">
              <a:lnSpc>
                <a:spcPct val="90000"/>
              </a:lnSpc>
              <a:spcBef>
                <a:spcPct val="0"/>
              </a:spcBef>
              <a:spcAft>
                <a:spcPts val="600"/>
              </a:spcAft>
              <a:buClrTx/>
              <a:buSzTx/>
              <a:tabLst/>
            </a:pPr>
            <a:r>
              <a:rPr kumimoji="0" lang="en-US" altLang="en-US" sz="1400" b="0" i="0" u="none" strike="noStrike" cap="none" normalizeH="0" baseline="0" dirty="0">
                <a:ln>
                  <a:noFill/>
                </a:ln>
                <a:effectLst/>
                <a:cs typeface="Arial" panose="020B0604020202020204" pitchFamily="34" charset="0"/>
              </a:rPr>
              <a:t> Employers have a duty to prevent workplace discrimination and to make adjustments to ensure women can work safely through the menopause. But there are benefits for employers in taking a more proactive approach towards the menopause too. </a:t>
            </a:r>
          </a:p>
        </p:txBody>
      </p:sp>
    </p:spTree>
    <p:extLst>
      <p:ext uri="{BB962C8B-B14F-4D97-AF65-F5344CB8AC3E}">
        <p14:creationId xmlns:p14="http://schemas.microsoft.com/office/powerpoint/2010/main" val="4080742312"/>
      </p:ext>
    </p:extLst>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_update" id="{C9341B77-131A-F947-8E04-AC28EE600C5B}" vid="{B589C4B6-07DC-B84D-BCCF-953C8FEE9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d547e04-2c2a-4a50-9538-b2277e230ae6">VPU7THYNYNEN-2136924093-13</_dlc_DocId>
    <_dlc_DocIdUrl xmlns="0d547e04-2c2a-4a50-9538-b2277e230ae6">
      <Url>https://rcm365.sharepoint.com/sites/Branding/_layouts/15/DocIdRedir.aspx?ID=VPU7THYNYNEN-2136924093-13</Url>
      <Description>VPU7THYNYNEN-2136924093-13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87050C64B71444DAC026CA36508ED3C" ma:contentTypeVersion="2" ma:contentTypeDescription="Create a new document." ma:contentTypeScope="" ma:versionID="09c7ba1b9917da01b76e808faf6ed166">
  <xsd:schema xmlns:xsd="http://www.w3.org/2001/XMLSchema" xmlns:xs="http://www.w3.org/2001/XMLSchema" xmlns:p="http://schemas.microsoft.com/office/2006/metadata/properties" xmlns:ns2="0d547e04-2c2a-4a50-9538-b2277e230ae6" xmlns:ns3="da4d61e8-9eb7-4d3d-8450-2b9736bd18da" targetNamespace="http://schemas.microsoft.com/office/2006/metadata/properties" ma:root="true" ma:fieldsID="3fdb9f1207597f50162f672b29aff530" ns2:_="" ns3:_="">
    <xsd:import namespace="0d547e04-2c2a-4a50-9538-b2277e230ae6"/>
    <xsd:import namespace="da4d61e8-9eb7-4d3d-8450-2b9736bd18d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47e04-2c2a-4a50-9538-b2277e230a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a4d61e8-9eb7-4d3d-8450-2b9736bd18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70994F-A1D0-444D-B8FD-7514FB28DD40}">
  <ds:schemaRefs>
    <ds:schemaRef ds:uri="http://schemas.microsoft.com/sharepoint/events"/>
  </ds:schemaRefs>
</ds:datastoreItem>
</file>

<file path=customXml/itemProps2.xml><?xml version="1.0" encoding="utf-8"?>
<ds:datastoreItem xmlns:ds="http://schemas.openxmlformats.org/officeDocument/2006/customXml" ds:itemID="{B3F0E14D-C919-4AC2-ADDA-5CC2E4C66EF7}">
  <ds:schemaRefs>
    <ds:schemaRef ds:uri="http://schemas.microsoft.com/sharepoint/v3/contenttype/forms"/>
  </ds:schemaRefs>
</ds:datastoreItem>
</file>

<file path=customXml/itemProps3.xml><?xml version="1.0" encoding="utf-8"?>
<ds:datastoreItem xmlns:ds="http://schemas.openxmlformats.org/officeDocument/2006/customXml" ds:itemID="{1094A02C-B48F-4DC0-B417-2E0C9CA17163}">
  <ds:schemaRefs>
    <ds:schemaRef ds:uri="http://purl.org/dc/terms/"/>
    <ds:schemaRef ds:uri="http://schemas.microsoft.com/office/2006/documentManagement/types"/>
    <ds:schemaRef ds:uri="http://schemas.openxmlformats.org/package/2006/metadata/core-properties"/>
    <ds:schemaRef ds:uri="http://purl.org/dc/elements/1.1/"/>
    <ds:schemaRef ds:uri="da4d61e8-9eb7-4d3d-8450-2b9736bd18da"/>
    <ds:schemaRef ds:uri="http://schemas.microsoft.com/office/2006/metadata/properties"/>
    <ds:schemaRef ds:uri="0d547e04-2c2a-4a50-9538-b2277e230ae6"/>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7377AD3E-05ED-4FDC-BFBC-99C2253BF3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47e04-2c2a-4a50-9538-b2277e230ae6"/>
    <ds:schemaRef ds:uri="da4d61e8-9eb7-4d3d-8450-2b9736bd1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RCM powerpoint template_update</Template>
  <TotalTime>313</TotalTime>
  <Words>1006</Words>
  <Application>Microsoft Office PowerPoint</Application>
  <PresentationFormat>On-screen Show (4:3)</PresentationFormat>
  <Paragraphs>121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Working with the menopause   a health &amp; safety 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menopause   a health &amp; safety issue</dc:title>
  <dc:creator>Lesley Wood</dc:creator>
  <cp:lastModifiedBy>Heather Gibson</cp:lastModifiedBy>
  <cp:revision>7</cp:revision>
  <cp:lastPrinted>2024-03-06T11:16:55Z</cp:lastPrinted>
  <dcterms:created xsi:type="dcterms:W3CDTF">2023-12-05T12:42:36Z</dcterms:created>
  <dcterms:modified xsi:type="dcterms:W3CDTF">2024-03-06T11:44:28Z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0x010100787050C64B71444DAC026CA36508ED3C</vt:lpwstr>
  </property>
  <property fmtid="{D5CDD505-2E9C-101B-9397-08002B2CF9AE}" pid="3" name="_dlc_DocIdItemGuid">
    <vt:lpwstr>302f29b7-3d9f-467b-9756-8c18352cb107</vt:lpwstr>
  </property>
</Properties>
</file>